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8" r:id="rId4"/>
    <p:sldId id="269" r:id="rId5"/>
    <p:sldId id="262" r:id="rId6"/>
    <p:sldId id="263" r:id="rId7"/>
    <p:sldId id="264" r:id="rId8"/>
    <p:sldId id="265" r:id="rId9"/>
    <p:sldId id="266" r:id="rId10"/>
    <p:sldId id="267" r:id="rId11"/>
    <p:sldId id="257" r:id="rId12"/>
    <p:sldId id="258"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58B9581-C903-4523-884E-39204D147210}"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327639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58B9581-C903-4523-884E-39204D147210}"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3868222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58B9581-C903-4523-884E-39204D147210}"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134581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58B9581-C903-4523-884E-39204D147210}"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253256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B9581-C903-4523-884E-39204D147210}" type="datetimeFigureOut">
              <a:rPr lang="en-IN" smtClean="0"/>
              <a:t>22-01-2019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263736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58B9581-C903-4523-884E-39204D147210}" type="datetimeFigureOut">
              <a:rPr lang="en-IN" smtClean="0"/>
              <a:t>22-01-2019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1223849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58B9581-C903-4523-884E-39204D147210}" type="datetimeFigureOut">
              <a:rPr lang="en-IN" smtClean="0"/>
              <a:t>22-01-2019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3377993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58B9581-C903-4523-884E-39204D147210}" type="datetimeFigureOut">
              <a:rPr lang="en-IN" smtClean="0"/>
              <a:t>22-01-2019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290872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B9581-C903-4523-884E-39204D147210}" type="datetimeFigureOut">
              <a:rPr lang="en-IN" smtClean="0"/>
              <a:t>22-01-2019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330644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B9581-C903-4523-884E-39204D147210}" type="datetimeFigureOut">
              <a:rPr lang="en-IN" smtClean="0"/>
              <a:t>22-01-2019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373123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B9581-C903-4523-884E-39204D147210}" type="datetimeFigureOut">
              <a:rPr lang="en-IN" smtClean="0"/>
              <a:t>22-01-2019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61995D-16A7-4F08-BEFE-E3B6C29C6DC9}" type="slidenum">
              <a:rPr lang="en-IN" smtClean="0"/>
              <a:t>‹#›</a:t>
            </a:fld>
            <a:endParaRPr lang="en-IN"/>
          </a:p>
        </p:txBody>
      </p:sp>
    </p:spTree>
    <p:extLst>
      <p:ext uri="{BB962C8B-B14F-4D97-AF65-F5344CB8AC3E}">
        <p14:creationId xmlns:p14="http://schemas.microsoft.com/office/powerpoint/2010/main" val="1468774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B9581-C903-4523-884E-39204D147210}" type="datetimeFigureOut">
              <a:rPr lang="en-IN" smtClean="0"/>
              <a:t>22-01-2019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1995D-16A7-4F08-BEFE-E3B6C29C6DC9}" type="slidenum">
              <a:rPr lang="en-IN" smtClean="0"/>
              <a:t>‹#›</a:t>
            </a:fld>
            <a:endParaRPr lang="en-IN"/>
          </a:p>
        </p:txBody>
      </p:sp>
    </p:spTree>
    <p:extLst>
      <p:ext uri="{BB962C8B-B14F-4D97-AF65-F5344CB8AC3E}">
        <p14:creationId xmlns:p14="http://schemas.microsoft.com/office/powerpoint/2010/main" val="636807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maps/@55.135003,-110.1421887,4z?hl=en" TargetMode="External"/><Relationship Id="rId2" Type="http://schemas.openxmlformats.org/officeDocument/2006/relationships/hyperlink" Target="https://www.google.com/maps/place/0%C2%B000%2700.0%22N+0%C2%B000%2700.0%22E/@0.0000054,-1.1206054,3z/data=%214m2%213m1%211s0x0:0x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Geodetic_datum" TargetMode="External"/><Relationship Id="rId2" Type="http://schemas.openxmlformats.org/officeDocument/2006/relationships/hyperlink" Target="https://en.wikipedia.org/wiki/Geoi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Flatten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Cartesian_coordinate_system" TargetMode="External"/><Relationship Id="rId2" Type="http://schemas.openxmlformats.org/officeDocument/2006/relationships/hyperlink" Target="https://en.wikipedia.org/wiki/Reference_ellipsoid#Coordinates" TargetMode="External"/><Relationship Id="rId1" Type="http://schemas.openxmlformats.org/officeDocument/2006/relationships/slideLayout" Target="../slideLayouts/slideLayout2.xml"/><Relationship Id="rId4" Type="http://schemas.openxmlformats.org/officeDocument/2006/relationships/hyperlink" Target="https://courses.washington.edu/gis250/lessons/projec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World_Geodetic_System" TargetMode="External"/><Relationship Id="rId2" Type="http://schemas.openxmlformats.org/officeDocument/2006/relationships/hyperlink" Target="http://www.epsg.org/" TargetMode="External"/><Relationship Id="rId1" Type="http://schemas.openxmlformats.org/officeDocument/2006/relationships/slideLayout" Target="../slideLayouts/slideLayout2.xml"/><Relationship Id="rId5" Type="http://schemas.openxmlformats.org/officeDocument/2006/relationships/hyperlink" Target="https://www.epsg-registry.org/report.htm?type=selection&amp;entity=urn:ogc:def:crs:EPSG::4326&amp;reportDetail=long&amp;title=&amp;reportDetail=long&amp;style=urn:uuid:report-style:default-with-code&amp;style_name=OGP%20Default%20With%20Code&amp;title=" TargetMode="External"/><Relationship Id="rId4" Type="http://schemas.openxmlformats.org/officeDocument/2006/relationships/hyperlink" Target="http://www.epsg-registry.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3 Spatial referencing</a:t>
            </a:r>
            <a:endParaRPr lang="en-IN" dirty="0"/>
          </a:p>
        </p:txBody>
      </p:sp>
      <p:sp>
        <p:nvSpPr>
          <p:cNvPr id="3" name="Subtitle 2"/>
          <p:cNvSpPr>
            <a:spLocks noGrp="1"/>
          </p:cNvSpPr>
          <p:nvPr>
            <p:ph type="subTitle" idx="1"/>
          </p:nvPr>
        </p:nvSpPr>
        <p:spPr/>
        <p:txBody>
          <a:bodyPr/>
          <a:lstStyle/>
          <a:p>
            <a:r>
              <a:rPr lang="en-IN" dirty="0" smtClean="0"/>
              <a:t>TYIT SEM VI</a:t>
            </a:r>
            <a:endParaRPr lang="en-IN" dirty="0"/>
          </a:p>
        </p:txBody>
      </p:sp>
    </p:spTree>
    <p:extLst>
      <p:ext uri="{BB962C8B-B14F-4D97-AF65-F5344CB8AC3E}">
        <p14:creationId xmlns:p14="http://schemas.microsoft.com/office/powerpoint/2010/main" val="612139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dirty="0" smtClean="0"/>
              <a:t>geodetic coordinate systems are the latitude and longitude points derived from geodetic datum. Geodetic datum refer to a set of points, or anchors, where survey measurements are based. There are two types of datum: global or local. Some localized datum can be more accurate than datum that cover larger areas since they concentrate on one area.</a:t>
            </a:r>
          </a:p>
          <a:p>
            <a:r>
              <a:rPr lang="en-IN" dirty="0" smtClean="0"/>
              <a:t>The most recognized datum are WGS 84 (covering the entire world) and NAD 83 (covering only North America). The anchor for WGS 84 is placed at the </a:t>
            </a:r>
            <a:r>
              <a:rPr lang="en-IN" dirty="0" err="1" smtClean="0">
                <a:hlinkClick r:id="rId2"/>
              </a:rPr>
              <a:t>center</a:t>
            </a:r>
            <a:r>
              <a:rPr lang="en-IN" dirty="0" smtClean="0">
                <a:hlinkClick r:id="rId2"/>
              </a:rPr>
              <a:t> of the Earth</a:t>
            </a:r>
            <a:r>
              <a:rPr lang="en-IN" dirty="0" smtClean="0"/>
              <a:t>, while NAD 83 has its anchor placed at the </a:t>
            </a:r>
            <a:r>
              <a:rPr lang="en-IN" dirty="0" err="1" smtClean="0"/>
              <a:t>center</a:t>
            </a:r>
            <a:r>
              <a:rPr lang="en-IN" dirty="0" smtClean="0"/>
              <a:t> of North America, lying in the </a:t>
            </a:r>
            <a:r>
              <a:rPr lang="en-IN" dirty="0" smtClean="0">
                <a:hlinkClick r:id="rId3"/>
              </a:rPr>
              <a:t>middle of northern Canada</a:t>
            </a:r>
            <a:r>
              <a:rPr lang="en-IN" dirty="0" smtClean="0"/>
              <a:t>. From the registry we can see that although both datum use the same semi-major axis, or radius, they have slightly different flattening calculations. The differences in the calculations are based on the locations where each takes measurements from. NAD 83 uses the North American Plate as a reference, which can change by up to 2 cm per year. WGS 84 does not change, since it takes reference points from all over the Earth. </a:t>
            </a:r>
            <a:endParaRPr lang="en-IN" dirty="0"/>
          </a:p>
        </p:txBody>
      </p:sp>
    </p:spTree>
    <p:extLst>
      <p:ext uri="{BB962C8B-B14F-4D97-AF65-F5344CB8AC3E}">
        <p14:creationId xmlns:p14="http://schemas.microsoft.com/office/powerpoint/2010/main" val="162596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Geographic coordinate systems</a:t>
            </a:r>
            <a:br>
              <a:rPr lang="en-IN" b="1" dirty="0" smtClean="0"/>
            </a:br>
            <a:endParaRPr lang="en-IN" dirty="0"/>
          </a:p>
        </p:txBody>
      </p:sp>
      <p:sp>
        <p:nvSpPr>
          <p:cNvPr id="3" name="Content Placeholder 2"/>
          <p:cNvSpPr>
            <a:spLocks noGrp="1"/>
          </p:cNvSpPr>
          <p:nvPr>
            <p:ph idx="1"/>
          </p:nvPr>
        </p:nvSpPr>
        <p:spPr/>
        <p:txBody>
          <a:bodyPr/>
          <a:lstStyle/>
          <a:p>
            <a:r>
              <a:rPr lang="en-IN" dirty="0" smtClean="0"/>
              <a:t>A geographic coordinate system (GCS) uses a ellipsoidal surface to define locations on the Earth. There are three parts to a geographic coordinate system:</a:t>
            </a:r>
          </a:p>
          <a:p>
            <a:r>
              <a:rPr lang="en-IN" dirty="0" smtClean="0"/>
              <a:t>A datum - an ellipsoidal (spheroid) model of the Earth to use. Common </a:t>
            </a:r>
            <a:r>
              <a:rPr lang="en-IN" dirty="0" err="1" smtClean="0"/>
              <a:t>datums</a:t>
            </a:r>
            <a:r>
              <a:rPr lang="en-IN" dirty="0" smtClean="0"/>
              <a:t> include WGS84 (used in GPS) and NAD83 (used in surveying and mapping in North America).</a:t>
            </a:r>
          </a:p>
          <a:p>
            <a:r>
              <a:rPr lang="en-IN" dirty="0" smtClean="0"/>
              <a:t>A prime meridian</a:t>
            </a:r>
          </a:p>
          <a:p>
            <a:r>
              <a:rPr lang="en-IN" dirty="0" smtClean="0"/>
              <a:t>Angular unit of measure</a:t>
            </a:r>
          </a:p>
          <a:p>
            <a:endParaRPr lang="en-IN" dirty="0"/>
          </a:p>
        </p:txBody>
      </p:sp>
    </p:spTree>
    <p:extLst>
      <p:ext uri="{BB962C8B-B14F-4D97-AF65-F5344CB8AC3E}">
        <p14:creationId xmlns:p14="http://schemas.microsoft.com/office/powerpoint/2010/main" val="1065624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Projected coordinate systems</a:t>
            </a:r>
            <a:br>
              <a:rPr lang="en-IN" b="1" dirty="0" smtClean="0"/>
            </a:br>
            <a:endParaRPr lang="en-IN" dirty="0"/>
          </a:p>
        </p:txBody>
      </p:sp>
      <p:sp>
        <p:nvSpPr>
          <p:cNvPr id="3" name="Content Placeholder 2"/>
          <p:cNvSpPr>
            <a:spLocks noGrp="1"/>
          </p:cNvSpPr>
          <p:nvPr>
            <p:ph idx="1"/>
          </p:nvPr>
        </p:nvSpPr>
        <p:spPr/>
        <p:txBody>
          <a:bodyPr/>
          <a:lstStyle/>
          <a:p>
            <a:r>
              <a:rPr lang="en-IN" dirty="0" smtClean="0"/>
              <a:t>Projected coordinate systems define a flat 2D Cartesian surface. Unlike a geographic coordinate system, a projected coordinate system has constant lengths, angles, and areas across the two dimensions. A projected coordinate system is always based on a geographic coordinate system that references a specific datum.</a:t>
            </a:r>
          </a:p>
          <a:p>
            <a:endParaRPr lang="en-IN" dirty="0"/>
          </a:p>
        </p:txBody>
      </p:sp>
    </p:spTree>
    <p:extLst>
      <p:ext uri="{BB962C8B-B14F-4D97-AF65-F5344CB8AC3E}">
        <p14:creationId xmlns:p14="http://schemas.microsoft.com/office/powerpoint/2010/main" val="2246301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Commonly used coordinate reference systems</a:t>
            </a:r>
            <a:br>
              <a:rPr lang="en-IN" b="1"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b="1" dirty="0" smtClean="0"/>
              <a:t>4326 - GPS</a:t>
            </a:r>
          </a:p>
          <a:p>
            <a:r>
              <a:rPr lang="en-IN" dirty="0" smtClean="0"/>
              <a:t>4326 is the most common spatial reference for storing a referencing data across the entire world. It serves as the default for both the </a:t>
            </a:r>
            <a:r>
              <a:rPr lang="en-IN" dirty="0" err="1" smtClean="0"/>
              <a:t>PostGIS</a:t>
            </a:r>
            <a:r>
              <a:rPr lang="en-IN" dirty="0" smtClean="0"/>
              <a:t> spatial database and the </a:t>
            </a:r>
            <a:r>
              <a:rPr lang="en-IN" dirty="0" err="1" smtClean="0"/>
              <a:t>GeoJSON</a:t>
            </a:r>
            <a:r>
              <a:rPr lang="en-IN" dirty="0" smtClean="0"/>
              <a:t> standard. It is also used by default in most web mapping libraries.</a:t>
            </a:r>
          </a:p>
          <a:p>
            <a:r>
              <a:rPr lang="en-IN" dirty="0" smtClean="0"/>
              <a:t>Because of its use in GPS, 4326 is generally assumed to be the spatial reference when talking about "latitude" or "longitude".</a:t>
            </a:r>
          </a:p>
          <a:p>
            <a:r>
              <a:rPr lang="en-IN" b="1" dirty="0" smtClean="0"/>
              <a:t>3857 - Web Mercator</a:t>
            </a:r>
          </a:p>
          <a:p>
            <a:r>
              <a:rPr lang="en-IN" dirty="0" smtClean="0"/>
              <a:t>The Web Mercator coordinate reference system is the default in most web mapping libraries. Web Mercator preserves a consistent direction and north is always "up" on a Web Mercator map. Angles are also depicted accurately, so a 90-degree turn on a Web Mercator map will actually look like a right angle. That said, the projection distorts both shape and size as distance from the equator increases.</a:t>
            </a:r>
          </a:p>
          <a:p>
            <a:r>
              <a:rPr lang="en-IN" dirty="0" smtClean="0"/>
              <a:t>Web Mercator is ideal for generating map tiles since it will project the world into a square that can be subdivided evenly across zoom levels. For example one tile at zoom level 1, four tiles at zoom level 2 and so on.</a:t>
            </a:r>
          </a:p>
          <a:p>
            <a:endParaRPr lang="en-IN" dirty="0"/>
          </a:p>
        </p:txBody>
      </p:sp>
    </p:spTree>
    <p:extLst>
      <p:ext uri="{BB962C8B-B14F-4D97-AF65-F5344CB8AC3E}">
        <p14:creationId xmlns:p14="http://schemas.microsoft.com/office/powerpoint/2010/main" val="102127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
            </a:r>
            <a:br>
              <a:rPr lang="en-IN" b="1" dirty="0"/>
            </a:br>
            <a:r>
              <a:rPr lang="en-IN" b="1" dirty="0" smtClean="0"/>
              <a:t>Spatial Reference System</a:t>
            </a:r>
            <a:br>
              <a:rPr lang="en-IN" b="1" dirty="0" smtClean="0"/>
            </a:br>
            <a:endParaRPr lang="en-IN" dirty="0"/>
          </a:p>
        </p:txBody>
      </p:sp>
      <p:sp>
        <p:nvSpPr>
          <p:cNvPr id="3" name="Content Placeholder 2"/>
          <p:cNvSpPr>
            <a:spLocks noGrp="1"/>
          </p:cNvSpPr>
          <p:nvPr>
            <p:ph idx="1"/>
          </p:nvPr>
        </p:nvSpPr>
        <p:spPr/>
        <p:txBody>
          <a:bodyPr/>
          <a:lstStyle/>
          <a:p>
            <a:pPr algn="just"/>
            <a:r>
              <a:rPr lang="en-IN" dirty="0" smtClean="0"/>
              <a:t>Spatial reference systems (SRS) consist of components that describe a series of geographic parameters, such as the orientation, latitude, longitude, and elevation in reference to geographic objects, which define coordinate systems and spatial properties on a map. </a:t>
            </a:r>
          </a:p>
          <a:p>
            <a:pPr algn="just"/>
            <a:endParaRPr lang="en-IN" dirty="0" smtClean="0"/>
          </a:p>
          <a:p>
            <a:endParaRPr lang="en-IN" dirty="0"/>
          </a:p>
        </p:txBody>
      </p:sp>
      <p:pic>
        <p:nvPicPr>
          <p:cNvPr id="4" name="Picture 3"/>
          <p:cNvPicPr>
            <a:picLocks noChangeAspect="1"/>
          </p:cNvPicPr>
          <p:nvPr/>
        </p:nvPicPr>
        <p:blipFill>
          <a:blip r:embed="rId2"/>
          <a:stretch>
            <a:fillRect/>
          </a:stretch>
        </p:blipFill>
        <p:spPr>
          <a:xfrm>
            <a:off x="2169995" y="3463901"/>
            <a:ext cx="7465324" cy="2713062"/>
          </a:xfrm>
          <a:prstGeom prst="rect">
            <a:avLst/>
          </a:prstGeom>
        </p:spPr>
      </p:pic>
    </p:spTree>
    <p:extLst>
      <p:ext uri="{BB962C8B-B14F-4D97-AF65-F5344CB8AC3E}">
        <p14:creationId xmlns:p14="http://schemas.microsoft.com/office/powerpoint/2010/main" val="1495786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Reference surfaces for mapping</a:t>
            </a:r>
            <a:br>
              <a:rPr lang="en-IN" b="1"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The </a:t>
            </a:r>
            <a:r>
              <a:rPr lang="en-IN" dirty="0"/>
              <a:t>surface of the Earth is </a:t>
            </a:r>
            <a:r>
              <a:rPr lang="en-IN" dirty="0" smtClean="0"/>
              <a:t>not uniform</a:t>
            </a:r>
            <a:r>
              <a:rPr lang="en-IN" dirty="0"/>
              <a:t>. </a:t>
            </a:r>
            <a:endParaRPr lang="en-IN" dirty="0" smtClean="0"/>
          </a:p>
          <a:p>
            <a:pPr algn="just"/>
            <a:r>
              <a:rPr lang="en-IN" dirty="0" smtClean="0"/>
              <a:t>The </a:t>
            </a:r>
            <a:r>
              <a:rPr lang="en-IN" dirty="0"/>
              <a:t>oceans can be </a:t>
            </a:r>
            <a:r>
              <a:rPr lang="en-IN" dirty="0" smtClean="0"/>
              <a:t>treated as </a:t>
            </a:r>
            <a:r>
              <a:rPr lang="en-IN" dirty="0"/>
              <a:t>reasonably uniform, but the surface or topography of the land masses </a:t>
            </a:r>
            <a:r>
              <a:rPr lang="en-IN" dirty="0" smtClean="0"/>
              <a:t>exhibits large </a:t>
            </a:r>
            <a:r>
              <a:rPr lang="en-IN" dirty="0"/>
              <a:t>vertical variations between mountains and valleys. </a:t>
            </a:r>
            <a:endParaRPr lang="en-IN" dirty="0" smtClean="0"/>
          </a:p>
          <a:p>
            <a:pPr algn="just"/>
            <a:r>
              <a:rPr lang="en-IN" dirty="0" smtClean="0"/>
              <a:t>These variations make </a:t>
            </a:r>
            <a:r>
              <a:rPr lang="en-IN" dirty="0"/>
              <a:t>it impossible to approximate the shape of the Earth with any </a:t>
            </a:r>
            <a:r>
              <a:rPr lang="en-IN" dirty="0" smtClean="0"/>
              <a:t>reasonably simple </a:t>
            </a:r>
            <a:r>
              <a:rPr lang="en-IN" dirty="0"/>
              <a:t>mathematical model. </a:t>
            </a:r>
            <a:endParaRPr lang="en-IN" dirty="0" smtClean="0"/>
          </a:p>
          <a:p>
            <a:pPr algn="just"/>
            <a:r>
              <a:rPr lang="en-IN" dirty="0" smtClean="0"/>
              <a:t>Consequently</a:t>
            </a:r>
            <a:r>
              <a:rPr lang="en-IN" dirty="0"/>
              <a:t>, two main reference surfaces have </a:t>
            </a:r>
            <a:r>
              <a:rPr lang="en-IN" dirty="0" smtClean="0"/>
              <a:t>been </a:t>
            </a:r>
            <a:r>
              <a:rPr lang="en-IN" dirty="0"/>
              <a:t>established to approximate the shape of the Earth. One reference surface </a:t>
            </a:r>
            <a:r>
              <a:rPr lang="en-IN" dirty="0" smtClean="0"/>
              <a:t>is called </a:t>
            </a:r>
            <a:r>
              <a:rPr lang="en-IN" dirty="0"/>
              <a:t>the Geoid, the other reference surface is the ellipsoid.</a:t>
            </a:r>
          </a:p>
        </p:txBody>
      </p:sp>
    </p:spTree>
    <p:extLst>
      <p:ext uri="{BB962C8B-B14F-4D97-AF65-F5344CB8AC3E}">
        <p14:creationId xmlns:p14="http://schemas.microsoft.com/office/powerpoint/2010/main" val="82239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Reference surfaces for mapping</a:t>
            </a:r>
            <a:endParaRPr lang="en-IN" dirty="0"/>
          </a:p>
        </p:txBody>
      </p:sp>
      <p:sp>
        <p:nvSpPr>
          <p:cNvPr id="3" name="Content Placeholder 2"/>
          <p:cNvSpPr>
            <a:spLocks noGrp="1"/>
          </p:cNvSpPr>
          <p:nvPr>
            <p:ph idx="1"/>
          </p:nvPr>
        </p:nvSpPr>
        <p:spPr/>
        <p:txBody>
          <a:bodyPr/>
          <a:lstStyle/>
          <a:p>
            <a:pPr algn="just"/>
            <a:r>
              <a:rPr lang="en-IN" dirty="0" smtClean="0"/>
              <a:t>The underlying assumption of spatial reference systems is that the Earth is a </a:t>
            </a:r>
            <a:r>
              <a:rPr lang="en-IN" dirty="0" smtClean="0">
                <a:hlinkClick r:id="rId2"/>
              </a:rPr>
              <a:t>geoid</a:t>
            </a:r>
            <a:r>
              <a:rPr lang="en-IN" dirty="0" smtClean="0"/>
              <a:t>. Since it would be difficult to precisely calculate the Earth as a geoid, we use the next best shape, an ellipsoid (or a flattened sphere; also known as a spheroid).</a:t>
            </a:r>
          </a:p>
          <a:p>
            <a:pPr algn="just"/>
            <a:r>
              <a:rPr lang="en-IN" dirty="0"/>
              <a:t>A</a:t>
            </a:r>
            <a:r>
              <a:rPr lang="en-IN" dirty="0" smtClean="0"/>
              <a:t> spatial reference point or anchor point is selected on the ellipsoid for a frame of reference. We call this point a </a:t>
            </a:r>
            <a:r>
              <a:rPr lang="en-IN" dirty="0" smtClean="0">
                <a:hlinkClick r:id="rId3"/>
              </a:rPr>
              <a:t>geodetic datum</a:t>
            </a:r>
            <a:r>
              <a:rPr lang="en-IN" dirty="0" smtClean="0"/>
              <a:t>.</a:t>
            </a:r>
          </a:p>
          <a:p>
            <a:endParaRPr lang="en-IN" dirty="0"/>
          </a:p>
        </p:txBody>
      </p:sp>
    </p:spTree>
    <p:extLst>
      <p:ext uri="{BB962C8B-B14F-4D97-AF65-F5344CB8AC3E}">
        <p14:creationId xmlns:p14="http://schemas.microsoft.com/office/powerpoint/2010/main" val="2259315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icsm.gov.au/mapping/datums2.htm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2949" y="559558"/>
            <a:ext cx="6782938" cy="5459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759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Spatial Reference System</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The point of origin on a map is an easy way to visualize geodetic datum (Point P). It indicates the </a:t>
            </a:r>
            <a:r>
              <a:rPr lang="en-IN" dirty="0" err="1" smtClean="0"/>
              <a:t>center</a:t>
            </a:r>
            <a:r>
              <a:rPr lang="en-IN" dirty="0" smtClean="0"/>
              <a:t> and orientation of the ellipsoid. It includes a description of the position and orientation of the ellipsoid. It is made up of an equatorial radius (semi-major axis) and a polar radius (semi-minor axis) (the dotted lines running from N to the equator on image above). These lines are then calculated, producing a </a:t>
            </a:r>
            <a:r>
              <a:rPr lang="en-IN" dirty="0" smtClean="0">
                <a:hlinkClick r:id="rId2"/>
              </a:rPr>
              <a:t>flattening measurement</a:t>
            </a:r>
            <a:r>
              <a:rPr lang="en-IN" dirty="0" smtClean="0"/>
              <a:t> that measures the compression relative to the equatorial axis, providing the shape of the ellipsoid. The datum also has a prime meridian that is set to zero longitude (the solid line running from N to the equator). This is usually set to the Greenwich prime meridian; however, it might differ if using an older, or localized datum for a particular area or region. </a:t>
            </a:r>
          </a:p>
          <a:p>
            <a:pPr algn="just"/>
            <a:r>
              <a:rPr lang="en-IN" dirty="0" smtClean="0"/>
              <a:t>Don't worry about calculating geodetic datum, unless you need to create your own. Most of the datum that you will use are predefined, so it isn't necessary to get out your calculator and compass to create your own.</a:t>
            </a:r>
          </a:p>
          <a:p>
            <a:endParaRPr lang="en-IN" dirty="0"/>
          </a:p>
        </p:txBody>
      </p:sp>
    </p:spTree>
    <p:extLst>
      <p:ext uri="{BB962C8B-B14F-4D97-AF65-F5344CB8AC3E}">
        <p14:creationId xmlns:p14="http://schemas.microsoft.com/office/powerpoint/2010/main" val="45358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Spatial Reference System</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Now that we have a datum, we can use a geographical coordinate reference system (or </a:t>
            </a:r>
            <a:r>
              <a:rPr lang="en-IN" i="1" dirty="0" smtClean="0">
                <a:hlinkClick r:id="rId2"/>
              </a:rPr>
              <a:t>geodetic coordinate system</a:t>
            </a:r>
            <a:r>
              <a:rPr lang="en-IN" dirty="0" smtClean="0"/>
              <a:t>) to provide longitude and latitude coordinates on the ellipsoid. It's important to note that longitude and latitude coordinates depend on the datum used, but their values are not unique to </a:t>
            </a:r>
            <a:r>
              <a:rPr lang="en-IN" dirty="0" err="1" smtClean="0"/>
              <a:t>to</a:t>
            </a:r>
            <a:r>
              <a:rPr lang="en-IN" dirty="0" smtClean="0"/>
              <a:t> any particular datum. It is important to note that if you do not know the datum being used, your coordinate system could be off by 1 meter to several hundred meters. Therefore, the consequences of not knowing the datum could pose significant problems.</a:t>
            </a:r>
          </a:p>
          <a:p>
            <a:r>
              <a:rPr lang="en-IN" dirty="0" smtClean="0"/>
              <a:t>The last component of the SRS is a projection. Projection refers to taking the Earth as a 3D ellipsoid and squashing it onto a 2D flat surface. There are many types of projections but they all fall on a </a:t>
            </a:r>
            <a:r>
              <a:rPr lang="en-IN" dirty="0" smtClean="0">
                <a:hlinkClick r:id="rId3"/>
              </a:rPr>
              <a:t>Cartesian coordinate system</a:t>
            </a:r>
            <a:r>
              <a:rPr lang="en-IN" dirty="0" smtClean="0"/>
              <a:t> and depend on the geographic coordinate reference system used. Choosing which projection to use depends on several factors such as measurement, shape, direction, and range, and each has its </a:t>
            </a:r>
            <a:r>
              <a:rPr lang="en-IN" dirty="0" err="1" smtClean="0"/>
              <a:t>tradeoffs</a:t>
            </a:r>
            <a:r>
              <a:rPr lang="en-IN" dirty="0" smtClean="0"/>
              <a:t>. The most common type of projections are conic, cylindrical, and azimuthal/planar. These are classified into different </a:t>
            </a:r>
            <a:r>
              <a:rPr lang="en-IN" dirty="0" err="1" smtClean="0"/>
              <a:t>flavors</a:t>
            </a:r>
            <a:r>
              <a:rPr lang="en-IN" dirty="0" smtClean="0"/>
              <a:t> such as Mercator, Lambert Azimuthal Equal Area, Lambert Conformal Conic, Universal Trans Mercator (UTM), national grid systems, state plane, and geodetic. For a description of these, see </a:t>
            </a:r>
            <a:r>
              <a:rPr lang="en-IN" dirty="0" smtClean="0">
                <a:hlinkClick r:id="rId4"/>
              </a:rPr>
              <a:t>here</a:t>
            </a:r>
            <a:r>
              <a:rPr lang="en-IN" dirty="0" smtClean="0"/>
              <a:t>.</a:t>
            </a:r>
          </a:p>
          <a:p>
            <a:endParaRPr lang="en-IN" dirty="0"/>
          </a:p>
        </p:txBody>
      </p:sp>
    </p:spTree>
    <p:extLst>
      <p:ext uri="{BB962C8B-B14F-4D97-AF65-F5344CB8AC3E}">
        <p14:creationId xmlns:p14="http://schemas.microsoft.com/office/powerpoint/2010/main" val="4211792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A spatial reference system (SRS) is made up of a an ellipsoid, geodetic datum, and a geographic coordinate reference system with an associated projection. Often, when working with SRSs you will find that they are referred to by a number following the acronym EPSG. These are predefined SRSs with unique IDs, which are recognized and used throughout the GIS industry. </a:t>
            </a:r>
            <a:endParaRPr lang="en-IN" dirty="0"/>
          </a:p>
        </p:txBody>
      </p:sp>
    </p:spTree>
    <p:extLst>
      <p:ext uri="{BB962C8B-B14F-4D97-AF65-F5344CB8AC3E}">
        <p14:creationId xmlns:p14="http://schemas.microsoft.com/office/powerpoint/2010/main" val="600490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EPSG</a:t>
            </a:r>
            <a:br>
              <a:rPr lang="en-IN" b="1"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When working with databases or GIS libraries, you will see the number 4326 referred to a lot. It's full name, EPSG 4326, is a unique SRS identification number developed by the </a:t>
            </a:r>
            <a:r>
              <a:rPr lang="en-IN" dirty="0" smtClean="0">
                <a:hlinkClick r:id="rId2"/>
              </a:rPr>
              <a:t>European Petroleum Survey Group</a:t>
            </a:r>
            <a:r>
              <a:rPr lang="en-IN" dirty="0" smtClean="0"/>
              <a:t>, or EPSG. You will also find that EPSG 4326 is referred to as WGS 84. WGS is the </a:t>
            </a:r>
            <a:r>
              <a:rPr lang="en-IN" dirty="0" smtClean="0">
                <a:hlinkClick r:id="rId3"/>
              </a:rPr>
              <a:t>World Geodetic System</a:t>
            </a:r>
            <a:r>
              <a:rPr lang="en-IN" dirty="0" smtClean="0"/>
              <a:t> which is a standardized geodetic system developed in 1984. What makes EPSG 4326/WGS 84 well-known is that it is used by the US Department of </a:t>
            </a:r>
            <a:r>
              <a:rPr lang="en-IN" dirty="0" err="1" smtClean="0"/>
              <a:t>Defense</a:t>
            </a:r>
            <a:r>
              <a:rPr lang="en-IN" dirty="0" smtClean="0"/>
              <a:t>, NATO, and Global Positioning Systems (GPS). </a:t>
            </a:r>
          </a:p>
          <a:p>
            <a:r>
              <a:rPr lang="en-IN" dirty="0" smtClean="0"/>
              <a:t>Identification numbers like 4326 refer to a standardized collection of SRSs and coordinate transformations. These numbers have been archived and can be viewed in the </a:t>
            </a:r>
            <a:r>
              <a:rPr lang="en-IN" dirty="0" smtClean="0">
                <a:hlinkClick r:id="rId4"/>
              </a:rPr>
              <a:t>Geodetic Parameter Registry</a:t>
            </a:r>
            <a:r>
              <a:rPr lang="en-IN" dirty="0" smtClean="0"/>
              <a:t>. Below is a snapshot of EPSG 4326 from the </a:t>
            </a:r>
            <a:r>
              <a:rPr lang="en-IN" dirty="0" smtClean="0">
                <a:hlinkClick r:id="rId5"/>
              </a:rPr>
              <a:t>registry</a:t>
            </a:r>
            <a:r>
              <a:rPr lang="en-IN" dirty="0" smtClean="0"/>
              <a:t>. When we look at 4326, we notice that it comprises two main features: </a:t>
            </a:r>
            <a:r>
              <a:rPr lang="en-IN" i="1" dirty="0" smtClean="0"/>
              <a:t>geodetic datum</a:t>
            </a:r>
            <a:r>
              <a:rPr lang="en-IN" dirty="0" smtClean="0"/>
              <a:t> and </a:t>
            </a:r>
            <a:r>
              <a:rPr lang="en-IN" i="1" dirty="0" smtClean="0"/>
              <a:t>ellipsoidal coordinate system</a:t>
            </a:r>
            <a:r>
              <a:rPr lang="en-IN" dirty="0" smtClean="0"/>
              <a:t> (or geodetic coordinate system). </a:t>
            </a:r>
          </a:p>
          <a:p>
            <a:endParaRPr lang="en-IN" dirty="0"/>
          </a:p>
        </p:txBody>
      </p:sp>
    </p:spTree>
    <p:extLst>
      <p:ext uri="{BB962C8B-B14F-4D97-AF65-F5344CB8AC3E}">
        <p14:creationId xmlns:p14="http://schemas.microsoft.com/office/powerpoint/2010/main" val="3596891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1424</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Unit 3 Spatial referencing</vt:lpstr>
      <vt:lpstr> Spatial Reference System </vt:lpstr>
      <vt:lpstr> Reference surfaces for mapping </vt:lpstr>
      <vt:lpstr>Reference surfaces for mapping</vt:lpstr>
      <vt:lpstr>PowerPoint Presentation</vt:lpstr>
      <vt:lpstr>Spatial Reference System</vt:lpstr>
      <vt:lpstr>Spatial Reference System</vt:lpstr>
      <vt:lpstr>PowerPoint Presentation</vt:lpstr>
      <vt:lpstr>EPSG </vt:lpstr>
      <vt:lpstr>PowerPoint Presentation</vt:lpstr>
      <vt:lpstr> Geographic coordinate systems </vt:lpstr>
      <vt:lpstr> Projected coordinate systems </vt:lpstr>
      <vt:lpstr> Commonly used coordinate reference systems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Spatial referencing</dc:title>
  <dc:creator>Gauri</dc:creator>
  <cp:lastModifiedBy>Gauri</cp:lastModifiedBy>
  <cp:revision>10</cp:revision>
  <dcterms:created xsi:type="dcterms:W3CDTF">2019-01-22T14:49:55Z</dcterms:created>
  <dcterms:modified xsi:type="dcterms:W3CDTF">2019-01-22T16:54:48Z</dcterms:modified>
</cp:coreProperties>
</file>