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9"/>
  </p:notesMasterIdLst>
  <p:sldIdLst>
    <p:sldId id="271" r:id="rId2"/>
    <p:sldId id="272" r:id="rId3"/>
    <p:sldId id="256" r:id="rId4"/>
    <p:sldId id="258" r:id="rId5"/>
    <p:sldId id="259" r:id="rId6"/>
    <p:sldId id="261" r:id="rId7"/>
    <p:sldId id="262" r:id="rId8"/>
    <p:sldId id="263" r:id="rId9"/>
    <p:sldId id="264" r:id="rId10"/>
    <p:sldId id="266" r:id="rId11"/>
    <p:sldId id="267" r:id="rId12"/>
    <p:sldId id="268" r:id="rId13"/>
    <p:sldId id="269" r:id="rId14"/>
    <p:sldId id="270" r:id="rId15"/>
    <p:sldId id="275" r:id="rId16"/>
    <p:sldId id="273" r:id="rId17"/>
    <p:sldId id="274" r:id="rId18"/>
    <p:sldId id="276" r:id="rId19"/>
    <p:sldId id="277" r:id="rId20"/>
    <p:sldId id="279" r:id="rId21"/>
    <p:sldId id="280" r:id="rId22"/>
    <p:sldId id="281" r:id="rId23"/>
    <p:sldId id="282" r:id="rId24"/>
    <p:sldId id="265" r:id="rId25"/>
    <p:sldId id="260" r:id="rId26"/>
    <p:sldId id="278" r:id="rId27"/>
    <p:sldId id="283" r:id="rId2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8" d="100"/>
          <a:sy n="68" d="100"/>
        </p:scale>
        <p:origin x="792"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9F3D5F9-195C-4E25-BB84-9B8ABC90A286}" type="datetimeFigureOut">
              <a:rPr lang="en-US" smtClean="0"/>
              <a:t>7/28/2020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9402113-6313-4F71-A9D7-3216BECCEDB9}" type="slidenum">
              <a:rPr lang="en-US" smtClean="0"/>
              <a:t>‹#›</a:t>
            </a:fld>
            <a:endParaRPr lang="en-US"/>
          </a:p>
        </p:txBody>
      </p:sp>
    </p:spTree>
    <p:extLst>
      <p:ext uri="{BB962C8B-B14F-4D97-AF65-F5344CB8AC3E}">
        <p14:creationId xmlns:p14="http://schemas.microsoft.com/office/powerpoint/2010/main" val="3893302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C989B675-A02D-4549-AE39-2E2737E35BA9}" type="datetime1">
              <a:rPr lang="en-US" smtClean="0"/>
              <a:t>7/28/2020</a:t>
            </a:fld>
            <a:endParaRPr lang="en-US"/>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r>
              <a:rPr lang="en-US"/>
              <a:t>prepared by Dr D P Sawant, Asso Prof, Dept of Economics, Sheth NKTT College</a:t>
            </a:r>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0B1139D2-0AC0-4838-AB2B-194A261775CC}" type="slidenum">
              <a:rPr lang="en-US" smtClean="0"/>
              <a:t>‹#›</a:t>
            </a:fld>
            <a:endParaRPr lang="en-US"/>
          </a:p>
        </p:txBody>
      </p:sp>
    </p:spTree>
    <p:extLst>
      <p:ext uri="{BB962C8B-B14F-4D97-AF65-F5344CB8AC3E}">
        <p14:creationId xmlns:p14="http://schemas.microsoft.com/office/powerpoint/2010/main" val="3872870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47050CE-C85A-43BD-96F7-C47B878834F6}" type="datetime1">
              <a:rPr lang="en-US" smtClean="0"/>
              <a:t>7/28/2020</a:t>
            </a:fld>
            <a:endParaRPr lang="en-US"/>
          </a:p>
        </p:txBody>
      </p:sp>
      <p:sp>
        <p:nvSpPr>
          <p:cNvPr id="6" name="Footer Placeholder 5"/>
          <p:cNvSpPr>
            <a:spLocks noGrp="1"/>
          </p:cNvSpPr>
          <p:nvPr>
            <p:ph type="ftr" sz="quarter" idx="11"/>
          </p:nvPr>
        </p:nvSpPr>
        <p:spPr/>
        <p:txBody>
          <a:bodyPr/>
          <a:lstStyle/>
          <a:p>
            <a:r>
              <a:rPr lang="en-US"/>
              <a:t>prepared by Dr D P Sawant, Asso Prof, Dept of Economics, Sheth NKTT College</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0B1139D2-0AC0-4838-AB2B-194A261775CC}" type="slidenum">
              <a:rPr lang="en-US" smtClean="0"/>
              <a:t>‹#›</a:t>
            </a:fld>
            <a:endParaRPr lang="en-US"/>
          </a:p>
        </p:txBody>
      </p:sp>
    </p:spTree>
    <p:extLst>
      <p:ext uri="{BB962C8B-B14F-4D97-AF65-F5344CB8AC3E}">
        <p14:creationId xmlns:p14="http://schemas.microsoft.com/office/powerpoint/2010/main" val="3817685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1C28ECCD-C70A-4134-ACCB-C12336CBBB1E}" type="datetime1">
              <a:rPr lang="en-US" smtClean="0"/>
              <a:t>7/28/2020</a:t>
            </a:fld>
            <a:endParaRPr lang="en-US"/>
          </a:p>
        </p:txBody>
      </p:sp>
      <p:sp>
        <p:nvSpPr>
          <p:cNvPr id="5" name="Footer Placeholder 4"/>
          <p:cNvSpPr>
            <a:spLocks noGrp="1"/>
          </p:cNvSpPr>
          <p:nvPr>
            <p:ph type="ftr" sz="quarter" idx="11"/>
          </p:nvPr>
        </p:nvSpPr>
        <p:spPr/>
        <p:txBody>
          <a:bodyPr/>
          <a:lstStyle/>
          <a:p>
            <a:r>
              <a:rPr lang="en-US"/>
              <a:t>prepared by Dr D P Sawant, Asso Prof, Dept of Economics, Sheth NKTT College</a:t>
            </a:r>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0B1139D2-0AC0-4838-AB2B-194A261775CC}" type="slidenum">
              <a:rPr lang="en-US" smtClean="0"/>
              <a:t>‹#›</a:t>
            </a:fld>
            <a:endParaRPr lang="en-US"/>
          </a:p>
        </p:txBody>
      </p:sp>
    </p:spTree>
    <p:extLst>
      <p:ext uri="{BB962C8B-B14F-4D97-AF65-F5344CB8AC3E}">
        <p14:creationId xmlns:p14="http://schemas.microsoft.com/office/powerpoint/2010/main" val="41626924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EF1AC5F7-1AAB-4B86-8553-DCAE1FE24D5C}" type="datetime1">
              <a:rPr lang="en-US" smtClean="0"/>
              <a:t>7/28/2020</a:t>
            </a:fld>
            <a:endParaRPr lang="en-US"/>
          </a:p>
        </p:txBody>
      </p:sp>
      <p:sp>
        <p:nvSpPr>
          <p:cNvPr id="5" name="Footer Placeholder 4"/>
          <p:cNvSpPr>
            <a:spLocks noGrp="1"/>
          </p:cNvSpPr>
          <p:nvPr>
            <p:ph type="ftr" sz="quarter" idx="11"/>
          </p:nvPr>
        </p:nvSpPr>
        <p:spPr/>
        <p:txBody>
          <a:bodyPr/>
          <a:lstStyle/>
          <a:p>
            <a:r>
              <a:rPr lang="en-US"/>
              <a:t>prepared by Dr D P Sawant, Asso Prof, Dept of Economics, Sheth NKTT College</a:t>
            </a:r>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0B1139D2-0AC0-4838-AB2B-194A261775CC}" type="slidenum">
              <a:rPr lang="en-US" smtClean="0"/>
              <a:t>‹#›</a:t>
            </a:fld>
            <a:endParaRPr lang="en-US"/>
          </a:p>
        </p:txBody>
      </p:sp>
    </p:spTree>
    <p:extLst>
      <p:ext uri="{BB962C8B-B14F-4D97-AF65-F5344CB8AC3E}">
        <p14:creationId xmlns:p14="http://schemas.microsoft.com/office/powerpoint/2010/main" val="315552472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95CA859-D592-4037-93AB-26A22860370B}" type="datetime1">
              <a:rPr lang="en-US" smtClean="0"/>
              <a:t>7/28/2020</a:t>
            </a:fld>
            <a:endParaRPr lang="en-US"/>
          </a:p>
        </p:txBody>
      </p:sp>
      <p:sp>
        <p:nvSpPr>
          <p:cNvPr id="5" name="Footer Placeholder 4"/>
          <p:cNvSpPr>
            <a:spLocks noGrp="1"/>
          </p:cNvSpPr>
          <p:nvPr>
            <p:ph type="ftr" sz="quarter" idx="11"/>
          </p:nvPr>
        </p:nvSpPr>
        <p:spPr/>
        <p:txBody>
          <a:bodyPr/>
          <a:lstStyle/>
          <a:p>
            <a:r>
              <a:rPr lang="en-US"/>
              <a:t>prepared by Dr D P Sawant, Asso Prof, Dept of Economics, Sheth NKTT College</a:t>
            </a: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0B1139D2-0AC0-4838-AB2B-194A261775CC}" type="slidenum">
              <a:rPr lang="en-US" smtClean="0"/>
              <a:t>‹#›</a:t>
            </a:fld>
            <a:endParaRPr lang="en-US"/>
          </a:p>
        </p:txBody>
      </p:sp>
    </p:spTree>
    <p:extLst>
      <p:ext uri="{BB962C8B-B14F-4D97-AF65-F5344CB8AC3E}">
        <p14:creationId xmlns:p14="http://schemas.microsoft.com/office/powerpoint/2010/main" val="162470109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5202EE4F-D6DC-448E-945C-08F28DB7520C}" type="datetime1">
              <a:rPr lang="en-US" smtClean="0"/>
              <a:t>7/28/2020</a:t>
            </a:fld>
            <a:endParaRPr lang="en-US"/>
          </a:p>
        </p:txBody>
      </p:sp>
      <p:sp>
        <p:nvSpPr>
          <p:cNvPr id="8" name="Footer Placeholder 7"/>
          <p:cNvSpPr>
            <a:spLocks noGrp="1"/>
          </p:cNvSpPr>
          <p:nvPr>
            <p:ph type="ftr" sz="quarter" idx="11"/>
          </p:nvPr>
        </p:nvSpPr>
        <p:spPr/>
        <p:txBody>
          <a:bodyPr/>
          <a:lstStyle/>
          <a:p>
            <a:r>
              <a:rPr lang="en-US"/>
              <a:t>prepared by Dr D P Sawant, Asso Prof, Dept of Economics, Sheth NKTT College</a:t>
            </a:r>
          </a:p>
        </p:txBody>
      </p:sp>
      <p:sp>
        <p:nvSpPr>
          <p:cNvPr id="9" name="Slide Number Placeholder 8"/>
          <p:cNvSpPr>
            <a:spLocks noGrp="1"/>
          </p:cNvSpPr>
          <p:nvPr>
            <p:ph type="sldNum" sz="quarter" idx="12"/>
          </p:nvPr>
        </p:nvSpPr>
        <p:spPr/>
        <p:txBody>
          <a:bodyPr/>
          <a:lstStyle/>
          <a:p>
            <a:fld id="{0B1139D2-0AC0-4838-AB2B-194A261775CC}" type="slidenum">
              <a:rPr lang="en-US" smtClean="0"/>
              <a:t>‹#›</a:t>
            </a:fld>
            <a:endParaRPr lang="en-US"/>
          </a:p>
        </p:txBody>
      </p:sp>
    </p:spTree>
    <p:extLst>
      <p:ext uri="{BB962C8B-B14F-4D97-AF65-F5344CB8AC3E}">
        <p14:creationId xmlns:p14="http://schemas.microsoft.com/office/powerpoint/2010/main" val="172910789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80D6AC45-D6ED-41AC-991A-F3E746AA4315}" type="datetime1">
              <a:rPr lang="en-US" smtClean="0"/>
              <a:t>7/28/2020</a:t>
            </a:fld>
            <a:endParaRPr lang="en-US"/>
          </a:p>
        </p:txBody>
      </p:sp>
      <p:sp>
        <p:nvSpPr>
          <p:cNvPr id="8" name="Footer Placeholder 7"/>
          <p:cNvSpPr>
            <a:spLocks noGrp="1"/>
          </p:cNvSpPr>
          <p:nvPr>
            <p:ph type="ftr" sz="quarter" idx="11"/>
          </p:nvPr>
        </p:nvSpPr>
        <p:spPr>
          <a:xfrm>
            <a:off x="561111" y="6391838"/>
            <a:ext cx="3644282" cy="304801"/>
          </a:xfrm>
        </p:spPr>
        <p:txBody>
          <a:bodyPr/>
          <a:lstStyle/>
          <a:p>
            <a:r>
              <a:rPr lang="en-US"/>
              <a:t>prepared by Dr D P Sawant, Asso Prof, Dept of Economics, Sheth NKTT College</a:t>
            </a:r>
          </a:p>
        </p:txBody>
      </p:sp>
      <p:sp>
        <p:nvSpPr>
          <p:cNvPr id="9" name="Slide Number Placeholder 8"/>
          <p:cNvSpPr>
            <a:spLocks noGrp="1"/>
          </p:cNvSpPr>
          <p:nvPr>
            <p:ph type="sldNum" sz="quarter" idx="12"/>
          </p:nvPr>
        </p:nvSpPr>
        <p:spPr/>
        <p:txBody>
          <a:bodyPr/>
          <a:lstStyle/>
          <a:p>
            <a:fld id="{0B1139D2-0AC0-4838-AB2B-194A261775CC}" type="slidenum">
              <a:rPr lang="en-US" smtClean="0"/>
              <a:t>‹#›</a:t>
            </a:fld>
            <a:endParaRPr lang="en-US"/>
          </a:p>
        </p:txBody>
      </p:sp>
    </p:spTree>
    <p:extLst>
      <p:ext uri="{BB962C8B-B14F-4D97-AF65-F5344CB8AC3E}">
        <p14:creationId xmlns:p14="http://schemas.microsoft.com/office/powerpoint/2010/main" val="296356542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55FB06C1-3341-4929-B7E7-63E537D7D01D}" type="datetime1">
              <a:rPr lang="en-US" smtClean="0"/>
              <a:t>7/28/2020</a:t>
            </a:fld>
            <a:endParaRPr lang="en-US"/>
          </a:p>
        </p:txBody>
      </p:sp>
      <p:sp>
        <p:nvSpPr>
          <p:cNvPr id="5" name="Footer Placeholder 4"/>
          <p:cNvSpPr>
            <a:spLocks noGrp="1"/>
          </p:cNvSpPr>
          <p:nvPr>
            <p:ph type="ftr" sz="quarter" idx="11"/>
          </p:nvPr>
        </p:nvSpPr>
        <p:spPr/>
        <p:txBody>
          <a:bodyPr/>
          <a:lstStyle/>
          <a:p>
            <a:r>
              <a:rPr lang="en-US"/>
              <a:t>prepared by Dr D P Sawant, Asso Prof, Dept of Economics, Sheth NKTT College</a:t>
            </a:r>
          </a:p>
        </p:txBody>
      </p:sp>
      <p:sp>
        <p:nvSpPr>
          <p:cNvPr id="6" name="Slide Number Placeholder 5"/>
          <p:cNvSpPr>
            <a:spLocks noGrp="1"/>
          </p:cNvSpPr>
          <p:nvPr>
            <p:ph type="sldNum" sz="quarter" idx="12"/>
          </p:nvPr>
        </p:nvSpPr>
        <p:spPr/>
        <p:txBody>
          <a:bodyPr/>
          <a:lstStyle/>
          <a:p>
            <a:fld id="{0B1139D2-0AC0-4838-AB2B-194A261775CC}" type="slidenum">
              <a:rPr lang="en-US" smtClean="0"/>
              <a:t>‹#›</a:t>
            </a:fld>
            <a:endParaRPr lang="en-US"/>
          </a:p>
        </p:txBody>
      </p:sp>
    </p:spTree>
    <p:extLst>
      <p:ext uri="{BB962C8B-B14F-4D97-AF65-F5344CB8AC3E}">
        <p14:creationId xmlns:p14="http://schemas.microsoft.com/office/powerpoint/2010/main" val="220836635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D9F437B8-EB02-400C-BEE8-672291CABFB9}" type="datetime1">
              <a:rPr lang="en-US" smtClean="0"/>
              <a:t>7/28/2020</a:t>
            </a:fld>
            <a:endParaRPr lang="en-US"/>
          </a:p>
        </p:txBody>
      </p:sp>
      <p:sp>
        <p:nvSpPr>
          <p:cNvPr id="5" name="Footer Placeholder 4"/>
          <p:cNvSpPr>
            <a:spLocks noGrp="1"/>
          </p:cNvSpPr>
          <p:nvPr>
            <p:ph type="ftr" sz="quarter" idx="11"/>
          </p:nvPr>
        </p:nvSpPr>
        <p:spPr/>
        <p:txBody>
          <a:bodyPr/>
          <a:lstStyle/>
          <a:p>
            <a:r>
              <a:rPr lang="en-US"/>
              <a:t>prepared by Dr D P Sawant, Asso Prof, Dept of Economics, Sheth NKTT College</a:t>
            </a: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0B1139D2-0AC0-4838-AB2B-194A261775CC}" type="slidenum">
              <a:rPr lang="en-US" smtClean="0"/>
              <a:t>‹#›</a:t>
            </a:fld>
            <a:endParaRPr lang="en-US"/>
          </a:p>
        </p:txBody>
      </p:sp>
    </p:spTree>
    <p:extLst>
      <p:ext uri="{BB962C8B-B14F-4D97-AF65-F5344CB8AC3E}">
        <p14:creationId xmlns:p14="http://schemas.microsoft.com/office/powerpoint/2010/main" val="8211527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8632B38-CB88-486D-AC94-3A113887896C}" type="datetime1">
              <a:rPr lang="en-US" smtClean="0"/>
              <a:t>7/28/2020</a:t>
            </a:fld>
            <a:endParaRPr lang="en-US"/>
          </a:p>
        </p:txBody>
      </p:sp>
      <p:sp>
        <p:nvSpPr>
          <p:cNvPr id="5" name="Footer Placeholder 4"/>
          <p:cNvSpPr>
            <a:spLocks noGrp="1"/>
          </p:cNvSpPr>
          <p:nvPr>
            <p:ph type="ftr" sz="quarter" idx="11"/>
          </p:nvPr>
        </p:nvSpPr>
        <p:spPr/>
        <p:txBody>
          <a:bodyPr/>
          <a:lstStyle/>
          <a:p>
            <a:r>
              <a:rPr lang="en-US"/>
              <a:t>prepared by Dr D P Sawant, Asso Prof, Dept of Economics, Sheth NKTT College</a:t>
            </a:r>
          </a:p>
        </p:txBody>
      </p:sp>
      <p:sp>
        <p:nvSpPr>
          <p:cNvPr id="6" name="Slide Number Placeholder 5"/>
          <p:cNvSpPr>
            <a:spLocks noGrp="1"/>
          </p:cNvSpPr>
          <p:nvPr>
            <p:ph type="sldNum" sz="quarter" idx="12"/>
          </p:nvPr>
        </p:nvSpPr>
        <p:spPr/>
        <p:txBody>
          <a:bodyPr/>
          <a:lstStyle/>
          <a:p>
            <a:fld id="{0B1139D2-0AC0-4838-AB2B-194A261775CC}" type="slidenum">
              <a:rPr lang="en-US" smtClean="0"/>
              <a:t>‹#›</a:t>
            </a:fld>
            <a:endParaRPr lang="en-US"/>
          </a:p>
        </p:txBody>
      </p:sp>
    </p:spTree>
    <p:extLst>
      <p:ext uri="{BB962C8B-B14F-4D97-AF65-F5344CB8AC3E}">
        <p14:creationId xmlns:p14="http://schemas.microsoft.com/office/powerpoint/2010/main" val="13405083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01950D9-9722-41D9-8304-23EA33A4CD48}" type="datetime1">
              <a:rPr lang="en-US" smtClean="0"/>
              <a:t>7/28/2020</a:t>
            </a:fld>
            <a:endParaRPr lang="en-US"/>
          </a:p>
        </p:txBody>
      </p:sp>
      <p:sp>
        <p:nvSpPr>
          <p:cNvPr id="5" name="Footer Placeholder 4"/>
          <p:cNvSpPr>
            <a:spLocks noGrp="1"/>
          </p:cNvSpPr>
          <p:nvPr>
            <p:ph type="ftr" sz="quarter" idx="11"/>
          </p:nvPr>
        </p:nvSpPr>
        <p:spPr/>
        <p:txBody>
          <a:bodyPr/>
          <a:lstStyle/>
          <a:p>
            <a:r>
              <a:rPr lang="en-US"/>
              <a:t>prepared by Dr D P Sawant, Asso Prof, Dept of Economics, Sheth NKTT College</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0B1139D2-0AC0-4838-AB2B-194A261775CC}" type="slidenum">
              <a:rPr lang="en-US" smtClean="0"/>
              <a:t>‹#›</a:t>
            </a:fld>
            <a:endParaRPr lang="en-US"/>
          </a:p>
        </p:txBody>
      </p:sp>
    </p:spTree>
    <p:extLst>
      <p:ext uri="{BB962C8B-B14F-4D97-AF65-F5344CB8AC3E}">
        <p14:creationId xmlns:p14="http://schemas.microsoft.com/office/powerpoint/2010/main" val="25689412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D4D8F7E-03C2-487F-9668-20DC25C924EC}" type="datetime1">
              <a:rPr lang="en-US" smtClean="0"/>
              <a:t>7/28/2020</a:t>
            </a:fld>
            <a:endParaRPr lang="en-US"/>
          </a:p>
        </p:txBody>
      </p:sp>
      <p:sp>
        <p:nvSpPr>
          <p:cNvPr id="6" name="Footer Placeholder 5"/>
          <p:cNvSpPr>
            <a:spLocks noGrp="1"/>
          </p:cNvSpPr>
          <p:nvPr>
            <p:ph type="ftr" sz="quarter" idx="11"/>
          </p:nvPr>
        </p:nvSpPr>
        <p:spPr/>
        <p:txBody>
          <a:bodyPr/>
          <a:lstStyle/>
          <a:p>
            <a:r>
              <a:rPr lang="en-US"/>
              <a:t>prepared by Dr D P Sawant, Asso Prof, Dept of Economics, Sheth NKTT College</a:t>
            </a:r>
          </a:p>
        </p:txBody>
      </p:sp>
      <p:sp>
        <p:nvSpPr>
          <p:cNvPr id="7" name="Slide Number Placeholder 6"/>
          <p:cNvSpPr>
            <a:spLocks noGrp="1"/>
          </p:cNvSpPr>
          <p:nvPr>
            <p:ph type="sldNum" sz="quarter" idx="12"/>
          </p:nvPr>
        </p:nvSpPr>
        <p:spPr/>
        <p:txBody>
          <a:bodyPr/>
          <a:lstStyle/>
          <a:p>
            <a:fld id="{0B1139D2-0AC0-4838-AB2B-194A261775CC}" type="slidenum">
              <a:rPr lang="en-US" smtClean="0"/>
              <a:t>‹#›</a:t>
            </a:fld>
            <a:endParaRPr lang="en-US"/>
          </a:p>
        </p:txBody>
      </p:sp>
    </p:spTree>
    <p:extLst>
      <p:ext uri="{BB962C8B-B14F-4D97-AF65-F5344CB8AC3E}">
        <p14:creationId xmlns:p14="http://schemas.microsoft.com/office/powerpoint/2010/main" val="35585148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EBE33B4-2DFD-4E82-A871-BA1DD9C088DC}" type="datetime1">
              <a:rPr lang="en-US" smtClean="0"/>
              <a:t>7/28/2020</a:t>
            </a:fld>
            <a:endParaRPr lang="en-US"/>
          </a:p>
        </p:txBody>
      </p:sp>
      <p:sp>
        <p:nvSpPr>
          <p:cNvPr id="8" name="Footer Placeholder 7"/>
          <p:cNvSpPr>
            <a:spLocks noGrp="1"/>
          </p:cNvSpPr>
          <p:nvPr>
            <p:ph type="ftr" sz="quarter" idx="11"/>
          </p:nvPr>
        </p:nvSpPr>
        <p:spPr/>
        <p:txBody>
          <a:bodyPr/>
          <a:lstStyle/>
          <a:p>
            <a:r>
              <a:rPr lang="en-US"/>
              <a:t>prepared by Dr D P Sawant, Asso Prof, Dept of Economics, Sheth NKTT College</a:t>
            </a:r>
          </a:p>
        </p:txBody>
      </p:sp>
      <p:sp>
        <p:nvSpPr>
          <p:cNvPr id="9" name="Slide Number Placeholder 8"/>
          <p:cNvSpPr>
            <a:spLocks noGrp="1"/>
          </p:cNvSpPr>
          <p:nvPr>
            <p:ph type="sldNum" sz="quarter" idx="12"/>
          </p:nvPr>
        </p:nvSpPr>
        <p:spPr/>
        <p:txBody>
          <a:bodyPr/>
          <a:lstStyle/>
          <a:p>
            <a:fld id="{0B1139D2-0AC0-4838-AB2B-194A261775CC}" type="slidenum">
              <a:rPr lang="en-US" smtClean="0"/>
              <a:t>‹#›</a:t>
            </a:fld>
            <a:endParaRPr lang="en-US"/>
          </a:p>
        </p:txBody>
      </p:sp>
    </p:spTree>
    <p:extLst>
      <p:ext uri="{BB962C8B-B14F-4D97-AF65-F5344CB8AC3E}">
        <p14:creationId xmlns:p14="http://schemas.microsoft.com/office/powerpoint/2010/main" val="5709445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1E84CA0-D98C-4651-96F5-92984B590647}" type="datetime1">
              <a:rPr lang="en-US" smtClean="0"/>
              <a:t>7/28/2020</a:t>
            </a:fld>
            <a:endParaRPr lang="en-US"/>
          </a:p>
        </p:txBody>
      </p:sp>
      <p:sp>
        <p:nvSpPr>
          <p:cNvPr id="4" name="Footer Placeholder 3"/>
          <p:cNvSpPr>
            <a:spLocks noGrp="1"/>
          </p:cNvSpPr>
          <p:nvPr>
            <p:ph type="ftr" sz="quarter" idx="11"/>
          </p:nvPr>
        </p:nvSpPr>
        <p:spPr/>
        <p:txBody>
          <a:bodyPr/>
          <a:lstStyle/>
          <a:p>
            <a:r>
              <a:rPr lang="en-US"/>
              <a:t>prepared by Dr D P Sawant, Asso Prof, Dept of Economics, Sheth NKTT College</a:t>
            </a:r>
          </a:p>
        </p:txBody>
      </p:sp>
      <p:sp>
        <p:nvSpPr>
          <p:cNvPr id="5" name="Slide Number Placeholder 4"/>
          <p:cNvSpPr>
            <a:spLocks noGrp="1"/>
          </p:cNvSpPr>
          <p:nvPr>
            <p:ph type="sldNum" sz="quarter" idx="12"/>
          </p:nvPr>
        </p:nvSpPr>
        <p:spPr/>
        <p:txBody>
          <a:bodyPr/>
          <a:lstStyle/>
          <a:p>
            <a:fld id="{0B1139D2-0AC0-4838-AB2B-194A261775CC}" type="slidenum">
              <a:rPr lang="en-US" smtClean="0"/>
              <a:t>‹#›</a:t>
            </a:fld>
            <a:endParaRPr lang="en-US"/>
          </a:p>
        </p:txBody>
      </p:sp>
    </p:spTree>
    <p:extLst>
      <p:ext uri="{BB962C8B-B14F-4D97-AF65-F5344CB8AC3E}">
        <p14:creationId xmlns:p14="http://schemas.microsoft.com/office/powerpoint/2010/main" val="1782677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08E0BE8-2DD7-4211-A07D-E70A6CA9E586}" type="datetime1">
              <a:rPr lang="en-US" smtClean="0"/>
              <a:t>7/28/2020</a:t>
            </a:fld>
            <a:endParaRPr lang="en-US"/>
          </a:p>
        </p:txBody>
      </p:sp>
      <p:sp>
        <p:nvSpPr>
          <p:cNvPr id="3" name="Footer Placeholder 2"/>
          <p:cNvSpPr>
            <a:spLocks noGrp="1"/>
          </p:cNvSpPr>
          <p:nvPr>
            <p:ph type="ftr" sz="quarter" idx="11"/>
          </p:nvPr>
        </p:nvSpPr>
        <p:spPr/>
        <p:txBody>
          <a:bodyPr/>
          <a:lstStyle/>
          <a:p>
            <a:r>
              <a:rPr lang="en-US"/>
              <a:t>prepared by Dr D P Sawant, Asso Prof, Dept of Economics, Sheth NKTT College</a:t>
            </a:r>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0B1139D2-0AC0-4838-AB2B-194A261775CC}" type="slidenum">
              <a:rPr lang="en-US" smtClean="0"/>
              <a:t>‹#›</a:t>
            </a:fld>
            <a:endParaRPr lang="en-US"/>
          </a:p>
        </p:txBody>
      </p:sp>
    </p:spTree>
    <p:extLst>
      <p:ext uri="{BB962C8B-B14F-4D97-AF65-F5344CB8AC3E}">
        <p14:creationId xmlns:p14="http://schemas.microsoft.com/office/powerpoint/2010/main" val="19445355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6A9ACCC-DDA2-435F-BE8A-300AD827382B}" type="datetime1">
              <a:rPr lang="en-US" smtClean="0"/>
              <a:t>7/28/2020</a:t>
            </a:fld>
            <a:endParaRPr lang="en-US"/>
          </a:p>
        </p:txBody>
      </p:sp>
      <p:sp>
        <p:nvSpPr>
          <p:cNvPr id="6" name="Footer Placeholder 5"/>
          <p:cNvSpPr>
            <a:spLocks noGrp="1"/>
          </p:cNvSpPr>
          <p:nvPr>
            <p:ph type="ftr" sz="quarter" idx="11"/>
          </p:nvPr>
        </p:nvSpPr>
        <p:spPr/>
        <p:txBody>
          <a:bodyPr/>
          <a:lstStyle/>
          <a:p>
            <a:r>
              <a:rPr lang="en-US"/>
              <a:t>prepared by Dr D P Sawant, Asso Prof, Dept of Economics, Sheth NKTT College</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0B1139D2-0AC0-4838-AB2B-194A261775CC}" type="slidenum">
              <a:rPr lang="en-US" smtClean="0"/>
              <a:t>‹#›</a:t>
            </a:fld>
            <a:endParaRPr lang="en-US"/>
          </a:p>
        </p:txBody>
      </p:sp>
    </p:spTree>
    <p:extLst>
      <p:ext uri="{BB962C8B-B14F-4D97-AF65-F5344CB8AC3E}">
        <p14:creationId xmlns:p14="http://schemas.microsoft.com/office/powerpoint/2010/main" val="6522631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ED76382-62A7-4407-8654-35C70DF5A665}" type="datetime1">
              <a:rPr lang="en-US" smtClean="0"/>
              <a:t>7/28/2020</a:t>
            </a:fld>
            <a:endParaRPr lang="en-US"/>
          </a:p>
        </p:txBody>
      </p:sp>
      <p:sp>
        <p:nvSpPr>
          <p:cNvPr id="6" name="Footer Placeholder 5"/>
          <p:cNvSpPr>
            <a:spLocks noGrp="1"/>
          </p:cNvSpPr>
          <p:nvPr>
            <p:ph type="ftr" sz="quarter" idx="11"/>
          </p:nvPr>
        </p:nvSpPr>
        <p:spPr/>
        <p:txBody>
          <a:bodyPr/>
          <a:lstStyle/>
          <a:p>
            <a:r>
              <a:rPr lang="en-US"/>
              <a:t>prepared by Dr D P Sawant, Asso Prof, Dept of Economics, Sheth NKTT College</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0B1139D2-0AC0-4838-AB2B-194A261775CC}" type="slidenum">
              <a:rPr lang="en-US" smtClean="0"/>
              <a:t>‹#›</a:t>
            </a:fld>
            <a:endParaRPr lang="en-US"/>
          </a:p>
        </p:txBody>
      </p:sp>
    </p:spTree>
    <p:extLst>
      <p:ext uri="{BB962C8B-B14F-4D97-AF65-F5344CB8AC3E}">
        <p14:creationId xmlns:p14="http://schemas.microsoft.com/office/powerpoint/2010/main" val="24044781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7BB572A8-1A9F-4D7B-9BC5-CF4DB1EA7B33}" type="datetime1">
              <a:rPr lang="en-US" smtClean="0"/>
              <a:t>7/28/2020</a:t>
            </a:fld>
            <a:endParaRPr lang="en-US"/>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r>
              <a:rPr lang="en-US"/>
              <a:t>prepared by Dr D P Sawant, Asso Prof, Dept of Economics, Sheth NKTT College</a:t>
            </a:r>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0B1139D2-0AC0-4838-AB2B-194A261775CC}" type="slidenum">
              <a:rPr lang="en-US" smtClean="0"/>
              <a:t>‹#›</a:t>
            </a:fld>
            <a:endParaRPr lang="en-US"/>
          </a:p>
        </p:txBody>
      </p:sp>
    </p:spTree>
    <p:extLst>
      <p:ext uri="{BB962C8B-B14F-4D97-AF65-F5344CB8AC3E}">
        <p14:creationId xmlns:p14="http://schemas.microsoft.com/office/powerpoint/2010/main" val="402754663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hf hdr="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7911D6-363A-4761-AE51-91FEBF97E4F2}"/>
              </a:ext>
            </a:extLst>
          </p:cNvPr>
          <p:cNvSpPr>
            <a:spLocks noGrp="1"/>
          </p:cNvSpPr>
          <p:nvPr>
            <p:ph type="ctrTitle"/>
          </p:nvPr>
        </p:nvSpPr>
        <p:spPr>
          <a:xfrm>
            <a:off x="1154955" y="731521"/>
            <a:ext cx="8825658" cy="2110153"/>
          </a:xfrm>
        </p:spPr>
        <p:txBody>
          <a:bodyPr/>
          <a:lstStyle/>
          <a:p>
            <a:pPr algn="ctr"/>
            <a:r>
              <a:rPr lang="en-US" sz="1800" dirty="0"/>
              <a:t>SHETH NKTT COLLEGE OF COMMERCE &amp; SHETH JTT COLLEGE OF ARTS, THANE</a:t>
            </a:r>
            <a:br>
              <a:rPr lang="en-US" sz="2800" dirty="0"/>
            </a:br>
            <a:r>
              <a:rPr lang="en-US" sz="2800" dirty="0"/>
              <a:t>DEPARTMENT OF ECONOMICS</a:t>
            </a:r>
            <a:br>
              <a:rPr lang="en-US" sz="2800" dirty="0"/>
            </a:br>
            <a:r>
              <a:rPr lang="en-US" sz="2800" dirty="0"/>
              <a:t>WECOME </a:t>
            </a:r>
            <a:br>
              <a:rPr lang="en-US" sz="2800" dirty="0"/>
            </a:br>
            <a:r>
              <a:rPr lang="en-US" sz="2800" dirty="0"/>
              <a:t>SYBA STUDENTS (Sem-III) 2020-21</a:t>
            </a:r>
          </a:p>
        </p:txBody>
      </p:sp>
      <p:sp>
        <p:nvSpPr>
          <p:cNvPr id="3" name="Subtitle 2">
            <a:extLst>
              <a:ext uri="{FF2B5EF4-FFF2-40B4-BE49-F238E27FC236}">
                <a16:creationId xmlns:a16="http://schemas.microsoft.com/office/drawing/2014/main" id="{52BC714D-7B43-47B3-8DD8-A663B2298158}"/>
              </a:ext>
            </a:extLst>
          </p:cNvPr>
          <p:cNvSpPr>
            <a:spLocks noGrp="1"/>
          </p:cNvSpPr>
          <p:nvPr>
            <p:ph type="subTitle" idx="1"/>
          </p:nvPr>
        </p:nvSpPr>
        <p:spPr>
          <a:xfrm>
            <a:off x="1154955" y="3038622"/>
            <a:ext cx="8825658" cy="2600178"/>
          </a:xfrm>
        </p:spPr>
        <p:txBody>
          <a:bodyPr>
            <a:normAutofit lnSpcReduction="10000"/>
          </a:bodyPr>
          <a:lstStyle/>
          <a:p>
            <a:pPr algn="ctr"/>
            <a:r>
              <a:rPr lang="en-US" b="1" dirty="0">
                <a:solidFill>
                  <a:schemeClr val="tx1"/>
                </a:solidFill>
                <a:latin typeface="Times New Roman" panose="02020603050405020304" pitchFamily="18" charset="0"/>
                <a:cs typeface="Times New Roman" panose="02020603050405020304" pitchFamily="18" charset="0"/>
              </a:rPr>
              <a:t>AT</a:t>
            </a:r>
          </a:p>
          <a:p>
            <a:pPr algn="ctr"/>
            <a:r>
              <a:rPr lang="en-US" b="1" dirty="0">
                <a:solidFill>
                  <a:schemeClr val="tx1"/>
                </a:solidFill>
                <a:latin typeface="Times New Roman" panose="02020603050405020304" pitchFamily="18" charset="0"/>
                <a:cs typeface="Times New Roman" panose="02020603050405020304" pitchFamily="18" charset="0"/>
              </a:rPr>
              <a:t>Online lecture </a:t>
            </a:r>
          </a:p>
          <a:p>
            <a:pPr algn="ctr"/>
            <a:r>
              <a:rPr lang="en-US" b="1" dirty="0">
                <a:solidFill>
                  <a:schemeClr val="tx1"/>
                </a:solidFill>
                <a:latin typeface="Times New Roman" panose="02020603050405020304" pitchFamily="18" charset="0"/>
                <a:cs typeface="Times New Roman" panose="02020603050405020304" pitchFamily="18" charset="0"/>
              </a:rPr>
              <a:t>On</a:t>
            </a:r>
          </a:p>
          <a:p>
            <a:pPr algn="ctr"/>
            <a:r>
              <a:rPr lang="en-US" b="1" dirty="0">
                <a:solidFill>
                  <a:schemeClr val="tx1"/>
                </a:solidFill>
                <a:latin typeface="Times New Roman" panose="02020603050405020304" pitchFamily="18" charset="0"/>
                <a:cs typeface="Times New Roman" panose="02020603050405020304" pitchFamily="18" charset="0"/>
              </a:rPr>
              <a:t>Economics-IV (Public Finance)</a:t>
            </a:r>
          </a:p>
          <a:p>
            <a:pPr algn="ctr"/>
            <a:r>
              <a:rPr lang="en-US" b="1" dirty="0">
                <a:solidFill>
                  <a:schemeClr val="tx1"/>
                </a:solidFill>
                <a:latin typeface="Times New Roman" panose="02020603050405020304" pitchFamily="18" charset="0"/>
                <a:cs typeface="Times New Roman" panose="02020603050405020304" pitchFamily="18" charset="0"/>
              </a:rPr>
              <a:t>By</a:t>
            </a:r>
          </a:p>
          <a:p>
            <a:pPr algn="ctr"/>
            <a:r>
              <a:rPr lang="en-US" b="1" dirty="0">
                <a:solidFill>
                  <a:schemeClr val="tx1"/>
                </a:solidFill>
                <a:latin typeface="Times New Roman" panose="02020603050405020304" pitchFamily="18" charset="0"/>
                <a:cs typeface="Times New Roman" panose="02020603050405020304" pitchFamily="18" charset="0"/>
              </a:rPr>
              <a:t>Dr </a:t>
            </a:r>
            <a:r>
              <a:rPr lang="en-US" b="1" dirty="0" err="1">
                <a:solidFill>
                  <a:schemeClr val="tx1"/>
                </a:solidFill>
                <a:latin typeface="Times New Roman" panose="02020603050405020304" pitchFamily="18" charset="0"/>
                <a:cs typeface="Times New Roman" panose="02020603050405020304" pitchFamily="18" charset="0"/>
              </a:rPr>
              <a:t>dhanashree</a:t>
            </a:r>
            <a:r>
              <a:rPr lang="en-US" b="1" dirty="0">
                <a:solidFill>
                  <a:schemeClr val="tx1"/>
                </a:solidFill>
                <a:latin typeface="Times New Roman" panose="02020603050405020304" pitchFamily="18" charset="0"/>
                <a:cs typeface="Times New Roman" panose="02020603050405020304" pitchFamily="18" charset="0"/>
              </a:rPr>
              <a:t> </a:t>
            </a:r>
            <a:r>
              <a:rPr lang="en-US" b="1" dirty="0" err="1">
                <a:solidFill>
                  <a:schemeClr val="tx1"/>
                </a:solidFill>
                <a:latin typeface="Times New Roman" panose="02020603050405020304" pitchFamily="18" charset="0"/>
                <a:cs typeface="Times New Roman" panose="02020603050405020304" pitchFamily="18" charset="0"/>
              </a:rPr>
              <a:t>sawant</a:t>
            </a:r>
            <a:r>
              <a:rPr lang="en-US" b="1" dirty="0">
                <a:solidFill>
                  <a:schemeClr val="tx1"/>
                </a:solidFill>
                <a:latin typeface="Times New Roman" panose="02020603050405020304" pitchFamily="18" charset="0"/>
                <a:cs typeface="Times New Roman" panose="02020603050405020304" pitchFamily="18" charset="0"/>
              </a:rPr>
              <a:t>, </a:t>
            </a:r>
          </a:p>
          <a:p>
            <a:pPr algn="ctr"/>
            <a:r>
              <a:rPr lang="en-US" b="1" dirty="0">
                <a:solidFill>
                  <a:schemeClr val="tx1"/>
                </a:solidFill>
                <a:latin typeface="Times New Roman" panose="02020603050405020304" pitchFamily="18" charset="0"/>
                <a:cs typeface="Times New Roman" panose="02020603050405020304" pitchFamily="18" charset="0"/>
              </a:rPr>
              <a:t>Associate Professor, Dept of Economics</a:t>
            </a:r>
          </a:p>
          <a:p>
            <a:endParaRPr lang="en-US" dirty="0"/>
          </a:p>
        </p:txBody>
      </p:sp>
      <p:sp>
        <p:nvSpPr>
          <p:cNvPr id="4" name="Date Placeholder 3">
            <a:extLst>
              <a:ext uri="{FF2B5EF4-FFF2-40B4-BE49-F238E27FC236}">
                <a16:creationId xmlns:a16="http://schemas.microsoft.com/office/drawing/2014/main" id="{027BF8B4-4258-41E3-A23A-C62AF52A811B}"/>
              </a:ext>
            </a:extLst>
          </p:cNvPr>
          <p:cNvSpPr>
            <a:spLocks noGrp="1"/>
          </p:cNvSpPr>
          <p:nvPr>
            <p:ph type="dt" sz="half"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E36784F4-0EB2-4BA2-BD7B-BD6239FF6431}" type="datetime1">
              <a:rPr kumimoji="0" lang="en-US" sz="1000" b="0" i="0" u="none" strike="noStrike" kern="1200" cap="none" spc="0" normalizeH="0" baseline="0" noProof="0" smtClean="0">
                <a:ln>
                  <a:noFill/>
                </a:ln>
                <a:solidFill>
                  <a:prstClr val="white">
                    <a:alpha val="60000"/>
                  </a:prstClr>
                </a:solidFill>
                <a:effectLst/>
                <a:uLnTx/>
                <a:uFillTx/>
                <a:latin typeface="Century Gothic" panose="020B0502020202020204"/>
                <a:ea typeface="+mn-ea"/>
                <a:cs typeface="+mn-cs"/>
              </a:rPr>
              <a:t>7/28/2020</a:t>
            </a:fld>
            <a:endParaRPr kumimoji="0" lang="en-US" sz="1000" b="0" i="0" u="none" strike="noStrike" kern="1200" cap="none" spc="0" normalizeH="0" baseline="0" noProof="0">
              <a:ln>
                <a:noFill/>
              </a:ln>
              <a:solidFill>
                <a:prstClr val="white">
                  <a:alpha val="60000"/>
                </a:prstClr>
              </a:solidFill>
              <a:effectLst/>
              <a:uLnTx/>
              <a:uFillTx/>
              <a:latin typeface="Century Gothic" panose="020B0502020202020204"/>
              <a:ea typeface="+mn-ea"/>
              <a:cs typeface="+mn-cs"/>
            </a:endParaRPr>
          </a:p>
        </p:txBody>
      </p:sp>
      <p:sp>
        <p:nvSpPr>
          <p:cNvPr id="5" name="Footer Placeholder 4">
            <a:extLst>
              <a:ext uri="{FF2B5EF4-FFF2-40B4-BE49-F238E27FC236}">
                <a16:creationId xmlns:a16="http://schemas.microsoft.com/office/drawing/2014/main" id="{7D623499-C92E-4236-9709-2905AF9FEAE0}"/>
              </a:ext>
            </a:extLst>
          </p:cNvPr>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a:ln>
                  <a:noFill/>
                </a:ln>
                <a:solidFill>
                  <a:prstClr val="white">
                    <a:alpha val="60000"/>
                  </a:prstClr>
                </a:solidFill>
                <a:effectLst/>
                <a:uLnTx/>
                <a:uFillTx/>
                <a:latin typeface="Century Gothic" panose="020B0502020202020204"/>
                <a:ea typeface="+mn-ea"/>
                <a:cs typeface="+mn-cs"/>
              </a:rPr>
              <a:t>prepared by Dr D P Sawant, Asso Prof, Dept of Economics, Sheth NKTT College</a:t>
            </a:r>
          </a:p>
        </p:txBody>
      </p:sp>
      <p:sp>
        <p:nvSpPr>
          <p:cNvPr id="6" name="Slide Number Placeholder 5">
            <a:extLst>
              <a:ext uri="{FF2B5EF4-FFF2-40B4-BE49-F238E27FC236}">
                <a16:creationId xmlns:a16="http://schemas.microsoft.com/office/drawing/2014/main" id="{276438B4-442A-420D-AF23-C51D6038F9BC}"/>
              </a:ext>
            </a:extLst>
          </p:cNvPr>
          <p:cNvSpPr>
            <a:spLocks noGrp="1"/>
          </p:cNvSpPr>
          <p:nvPr>
            <p:ph type="sldNum" sz="quarter" idx="12"/>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fld id="{0B1139D2-0AC0-4838-AB2B-194A261775CC}" type="slidenum">
              <a:rPr kumimoji="0" lang="en-US" sz="2800" b="0" i="0" u="none" strike="noStrike" kern="1200" cap="none" spc="0" normalizeH="0" baseline="0" noProof="0" smtClean="0">
                <a:ln>
                  <a:noFill/>
                </a:ln>
                <a:solidFill>
                  <a:prstClr val="white"/>
                </a:solidFill>
                <a:effectLst/>
                <a:uLnTx/>
                <a:uFillTx/>
                <a:latin typeface="Century Gothic" panose="020B0502020202020204"/>
                <a:ea typeface="+mn-ea"/>
                <a:cs typeface="+mn-cs"/>
              </a:rPr>
              <a:pPr marL="0" marR="0" lvl="0" indent="0" algn="ctr" defTabSz="457200" rtl="0" eaLnBrk="1" fontAlgn="auto" latinLnBrk="0" hangingPunct="1">
                <a:lnSpc>
                  <a:spcPct val="100000"/>
                </a:lnSpc>
                <a:spcBef>
                  <a:spcPts val="0"/>
                </a:spcBef>
                <a:spcAft>
                  <a:spcPts val="0"/>
                </a:spcAft>
                <a:buClrTx/>
                <a:buSzTx/>
                <a:buFontTx/>
                <a:buNone/>
                <a:tabLst/>
                <a:defRPr/>
              </a:pPr>
              <a:t>1</a:t>
            </a:fld>
            <a:endParaRPr kumimoji="0" lang="en-US" sz="2800" b="0" i="0" u="none" strike="noStrike" kern="1200" cap="none" spc="0" normalizeH="0" baseline="0" noProof="0">
              <a:ln>
                <a:noFill/>
              </a:ln>
              <a:solidFill>
                <a:prstClr val="white"/>
              </a:solidFill>
              <a:effectLst/>
              <a:uLnTx/>
              <a:uFillTx/>
              <a:latin typeface="Century Gothic" panose="020B0502020202020204"/>
              <a:ea typeface="+mn-ea"/>
              <a:cs typeface="+mn-cs"/>
            </a:endParaRPr>
          </a:p>
        </p:txBody>
      </p:sp>
    </p:spTree>
    <p:extLst>
      <p:ext uri="{BB962C8B-B14F-4D97-AF65-F5344CB8AC3E}">
        <p14:creationId xmlns:p14="http://schemas.microsoft.com/office/powerpoint/2010/main" val="30267875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F4F392-0B34-482A-BD97-56A6FF301540}"/>
              </a:ext>
            </a:extLst>
          </p:cNvPr>
          <p:cNvSpPr>
            <a:spLocks noGrp="1"/>
          </p:cNvSpPr>
          <p:nvPr>
            <p:ph type="title"/>
          </p:nvPr>
        </p:nvSpPr>
        <p:spPr>
          <a:xfrm>
            <a:off x="838200" y="687074"/>
            <a:ext cx="10515600" cy="760290"/>
          </a:xfrm>
        </p:spPr>
        <p:txBody>
          <a:bodyPr>
            <a:normAutofit fontScale="90000"/>
          </a:bodyPr>
          <a:lstStyle/>
          <a:p>
            <a:pPr marL="342900" lvl="0" indent="-342900" algn="ctr">
              <a:lnSpc>
                <a:spcPct val="107000"/>
              </a:lnSpc>
              <a:spcBef>
                <a:spcPts val="0"/>
              </a:spcBef>
              <a:spcAft>
                <a:spcPts val="800"/>
              </a:spcAft>
            </a:pPr>
            <a:r>
              <a:rPr lang="en-US" sz="3600" b="1" dirty="0">
                <a:solidFill>
                  <a:srgbClr val="FFC000"/>
                </a:solidFill>
                <a:latin typeface="Times New Roman" panose="02020603050405020304" pitchFamily="18" charset="0"/>
                <a:ea typeface="Calibri" panose="020F0502020204030204" pitchFamily="34" charset="0"/>
                <a:cs typeface="Mangal" panose="02040503050203030202" pitchFamily="18" charset="0"/>
              </a:rPr>
              <a:t>Causes of Market Failure</a:t>
            </a:r>
            <a:br>
              <a:rPr lang="en-US" sz="3600" dirty="0">
                <a:solidFill>
                  <a:prstClr val="black"/>
                </a:solidFill>
                <a:latin typeface="Calibri" panose="020F0502020204030204" pitchFamily="34" charset="0"/>
                <a:ea typeface="Calibri" panose="020F0502020204030204" pitchFamily="34" charset="0"/>
                <a:cs typeface="Mangal" panose="02040503050203030202" pitchFamily="18" charset="0"/>
              </a:rPr>
            </a:br>
            <a:endParaRPr lang="en-US" sz="3600" dirty="0"/>
          </a:p>
        </p:txBody>
      </p:sp>
      <p:sp>
        <p:nvSpPr>
          <p:cNvPr id="3" name="Content Placeholder 2">
            <a:extLst>
              <a:ext uri="{FF2B5EF4-FFF2-40B4-BE49-F238E27FC236}">
                <a16:creationId xmlns:a16="http://schemas.microsoft.com/office/drawing/2014/main" id="{8147F0C8-84E2-4501-90E7-5397F7A8E937}"/>
              </a:ext>
            </a:extLst>
          </p:cNvPr>
          <p:cNvSpPr>
            <a:spLocks noGrp="1"/>
          </p:cNvSpPr>
          <p:nvPr>
            <p:ph idx="1"/>
          </p:nvPr>
        </p:nvSpPr>
        <p:spPr>
          <a:xfrm>
            <a:off x="838200" y="2757268"/>
            <a:ext cx="10515600" cy="3419695"/>
          </a:xfrm>
        </p:spPr>
        <p:txBody>
          <a:bodyPr>
            <a:normAutofit/>
          </a:bodyPr>
          <a:lstStyle/>
          <a:p>
            <a:r>
              <a:rPr lang="en-US" sz="2000" b="1" dirty="0">
                <a:latin typeface="Times New Roman" panose="02020603050405020304" pitchFamily="18" charset="0"/>
                <a:ea typeface="Calibri" panose="020F0502020204030204" pitchFamily="34" charset="0"/>
              </a:rPr>
              <a:t>Externality – </a:t>
            </a:r>
            <a:r>
              <a:rPr lang="en-US" sz="2000" dirty="0">
                <a:latin typeface="Times New Roman" panose="02020603050405020304" pitchFamily="18" charset="0"/>
                <a:ea typeface="Calibri" panose="020F0502020204030204" pitchFamily="34" charset="0"/>
              </a:rPr>
              <a:t>it is the either cost or benefit resulting from the transactions between two parties, borne by the third party who are not involved in the actual production process. </a:t>
            </a:r>
          </a:p>
          <a:p>
            <a:r>
              <a:rPr lang="en-US" sz="2000" b="1" dirty="0">
                <a:latin typeface="Times New Roman" panose="02020603050405020304" pitchFamily="18" charset="0"/>
                <a:ea typeface="Calibri" panose="020F0502020204030204" pitchFamily="34" charset="0"/>
              </a:rPr>
              <a:t>Public Goods – </a:t>
            </a:r>
            <a:r>
              <a:rPr lang="en-US" sz="2000" dirty="0">
                <a:latin typeface="Times New Roman" panose="02020603050405020304" pitchFamily="18" charset="0"/>
                <a:ea typeface="Calibri" panose="020F0502020204030204" pitchFamily="34" charset="0"/>
              </a:rPr>
              <a:t>since public goods, such as, roads, railways are non-excludable and non-rivalrous</a:t>
            </a:r>
          </a:p>
          <a:p>
            <a:r>
              <a:rPr lang="en-US" sz="2000" b="1" dirty="0">
                <a:latin typeface="Times New Roman" panose="02020603050405020304" pitchFamily="18" charset="0"/>
                <a:ea typeface="Calibri" panose="020F0502020204030204" pitchFamily="34" charset="0"/>
              </a:rPr>
              <a:t>Market Control – </a:t>
            </a:r>
            <a:r>
              <a:rPr lang="en-US" sz="2000" dirty="0">
                <a:latin typeface="Times New Roman" panose="02020603050405020304" pitchFamily="18" charset="0"/>
                <a:ea typeface="Calibri" panose="020F0502020204030204" pitchFamily="34" charset="0"/>
              </a:rPr>
              <a:t>monopoly power or existence of oligopoly market, control the supply and price of the product. </a:t>
            </a:r>
          </a:p>
          <a:p>
            <a:r>
              <a:rPr lang="en-US" sz="2000" b="1" dirty="0">
                <a:latin typeface="Times New Roman" panose="02020603050405020304" pitchFamily="18" charset="0"/>
                <a:ea typeface="Calibri" panose="020F0502020204030204" pitchFamily="34" charset="0"/>
              </a:rPr>
              <a:t>Imperfect information of the market to buyers and sellers – </a:t>
            </a:r>
            <a:r>
              <a:rPr lang="en-US" sz="2000" dirty="0">
                <a:latin typeface="Times New Roman" panose="02020603050405020304" pitchFamily="18" charset="0"/>
                <a:ea typeface="Calibri" panose="020F0502020204030204" pitchFamily="34" charset="0"/>
              </a:rPr>
              <a:t>due to lack of information about the price of the product, the buyers my pay higher price</a:t>
            </a:r>
          </a:p>
          <a:p>
            <a:pPr marL="0" marR="0" lvl="0" indent="0" algn="just">
              <a:lnSpc>
                <a:spcPct val="107000"/>
              </a:lnSpc>
              <a:spcBef>
                <a:spcPts val="0"/>
              </a:spcBef>
              <a:spcAft>
                <a:spcPts val="800"/>
              </a:spcAft>
              <a:buNone/>
            </a:pPr>
            <a:r>
              <a:rPr lang="en-US" sz="2000" b="1" dirty="0">
                <a:latin typeface="Times New Roman" panose="02020603050405020304" pitchFamily="18" charset="0"/>
                <a:ea typeface="Calibri" panose="020F0502020204030204" pitchFamily="34" charset="0"/>
                <a:cs typeface="Mangal" panose="02040503050203030202" pitchFamily="18" charset="0"/>
              </a:rPr>
              <a:t>Solutions for Market Failure are in the forms of price mechanism, legislations to control the use of cigarettes, liquor etc. market information can be accurately published. </a:t>
            </a:r>
            <a:endParaRPr lang="en-US" sz="2000" dirty="0">
              <a:latin typeface="Calibri" panose="020F0502020204030204" pitchFamily="34" charset="0"/>
              <a:ea typeface="Calibri" panose="020F0502020204030204" pitchFamily="34" charset="0"/>
              <a:cs typeface="Mangal" panose="02040503050203030202" pitchFamily="18" charset="0"/>
            </a:endParaRPr>
          </a:p>
          <a:p>
            <a:endParaRPr lang="en-US" sz="2400" dirty="0"/>
          </a:p>
        </p:txBody>
      </p:sp>
      <p:sp>
        <p:nvSpPr>
          <p:cNvPr id="4" name="Date Placeholder 3">
            <a:extLst>
              <a:ext uri="{FF2B5EF4-FFF2-40B4-BE49-F238E27FC236}">
                <a16:creationId xmlns:a16="http://schemas.microsoft.com/office/drawing/2014/main" id="{28B6AB66-96FE-4690-885A-BEF4F81AAEA6}"/>
              </a:ext>
            </a:extLst>
          </p:cNvPr>
          <p:cNvSpPr>
            <a:spLocks noGrp="1"/>
          </p:cNvSpPr>
          <p:nvPr>
            <p:ph type="dt" sz="half" idx="10"/>
          </p:nvPr>
        </p:nvSpPr>
        <p:spPr/>
        <p:txBody>
          <a:bodyPr/>
          <a:lstStyle/>
          <a:p>
            <a:fld id="{95AD24F6-0C6B-4A33-B099-1FD5E73D17C8}" type="datetime1">
              <a:rPr lang="en-US" smtClean="0"/>
              <a:t>7/28/2020</a:t>
            </a:fld>
            <a:endParaRPr lang="en-US"/>
          </a:p>
        </p:txBody>
      </p:sp>
      <p:sp>
        <p:nvSpPr>
          <p:cNvPr id="5" name="Footer Placeholder 4">
            <a:extLst>
              <a:ext uri="{FF2B5EF4-FFF2-40B4-BE49-F238E27FC236}">
                <a16:creationId xmlns:a16="http://schemas.microsoft.com/office/drawing/2014/main" id="{09C7304F-322E-412D-B049-D41D6F41B88D}"/>
              </a:ext>
            </a:extLst>
          </p:cNvPr>
          <p:cNvSpPr>
            <a:spLocks noGrp="1"/>
          </p:cNvSpPr>
          <p:nvPr>
            <p:ph type="ftr" sz="quarter" idx="11"/>
          </p:nvPr>
        </p:nvSpPr>
        <p:spPr/>
        <p:txBody>
          <a:bodyPr/>
          <a:lstStyle/>
          <a:p>
            <a:r>
              <a:rPr lang="en-US"/>
              <a:t>prepared by Dr D P Sawant, Asso Prof, Dept of Economics, Sheth NKTT College</a:t>
            </a:r>
          </a:p>
        </p:txBody>
      </p:sp>
      <p:sp>
        <p:nvSpPr>
          <p:cNvPr id="6" name="Slide Number Placeholder 5">
            <a:extLst>
              <a:ext uri="{FF2B5EF4-FFF2-40B4-BE49-F238E27FC236}">
                <a16:creationId xmlns:a16="http://schemas.microsoft.com/office/drawing/2014/main" id="{8DB0B7F0-F90E-436E-9174-A40B0D0C66D7}"/>
              </a:ext>
            </a:extLst>
          </p:cNvPr>
          <p:cNvSpPr>
            <a:spLocks noGrp="1"/>
          </p:cNvSpPr>
          <p:nvPr>
            <p:ph type="sldNum" sz="quarter" idx="12"/>
          </p:nvPr>
        </p:nvSpPr>
        <p:spPr/>
        <p:txBody>
          <a:bodyPr/>
          <a:lstStyle/>
          <a:p>
            <a:fld id="{0B1139D2-0AC0-4838-AB2B-194A261775CC}" type="slidenum">
              <a:rPr lang="en-US" smtClean="0"/>
              <a:t>10</a:t>
            </a:fld>
            <a:endParaRPr lang="en-US"/>
          </a:p>
        </p:txBody>
      </p:sp>
    </p:spTree>
    <p:extLst>
      <p:ext uri="{BB962C8B-B14F-4D97-AF65-F5344CB8AC3E}">
        <p14:creationId xmlns:p14="http://schemas.microsoft.com/office/powerpoint/2010/main" val="9244125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AC17D8-41A0-4B67-8B28-03DFCC41F051}"/>
              </a:ext>
            </a:extLst>
          </p:cNvPr>
          <p:cNvSpPr>
            <a:spLocks noGrp="1"/>
          </p:cNvSpPr>
          <p:nvPr>
            <p:ph type="title"/>
          </p:nvPr>
        </p:nvSpPr>
        <p:spPr>
          <a:xfrm>
            <a:off x="838200" y="621643"/>
            <a:ext cx="10247142" cy="1277495"/>
          </a:xfrm>
        </p:spPr>
        <p:txBody>
          <a:bodyPr>
            <a:normAutofit/>
          </a:bodyPr>
          <a:lstStyle/>
          <a:p>
            <a:pPr lvl="0" algn="ctr" eaLnBrk="0" fontAlgn="base" hangingPunct="0">
              <a:lnSpc>
                <a:spcPct val="100000"/>
              </a:lnSpc>
              <a:spcAft>
                <a:spcPct val="0"/>
              </a:spcAft>
            </a:pPr>
            <a:r>
              <a:rPr lang="en-US" altLang="en-US" sz="3200" b="1" dirty="0">
                <a:solidFill>
                  <a:srgbClr val="FFC000"/>
                </a:solidFill>
                <a:latin typeface="Times New Roman" panose="02020603050405020304" pitchFamily="18" charset="0"/>
                <a:ea typeface="Calibri" panose="020F0502020204030204" pitchFamily="34" charset="0"/>
                <a:cs typeface="Times New Roman" panose="02020603050405020304" pitchFamily="18" charset="0"/>
              </a:rPr>
              <a:t>Difference between Public Good and Private Good</a:t>
            </a:r>
            <a:br>
              <a:rPr lang="en-US" altLang="en-US" sz="3200" dirty="0">
                <a:solidFill>
                  <a:prstClr val="black"/>
                </a:solidFill>
                <a:latin typeface="Calibri" panose="020F0502020204030204"/>
                <a:ea typeface="+mn-ea"/>
                <a:cs typeface="+mn-cs"/>
              </a:rPr>
            </a:br>
            <a:endParaRPr lang="en-US" sz="3200" dirty="0"/>
          </a:p>
        </p:txBody>
      </p:sp>
      <p:graphicFrame>
        <p:nvGraphicFramePr>
          <p:cNvPr id="4" name="Content Placeholder 3">
            <a:extLst>
              <a:ext uri="{FF2B5EF4-FFF2-40B4-BE49-F238E27FC236}">
                <a16:creationId xmlns:a16="http://schemas.microsoft.com/office/drawing/2014/main" id="{3DCD2F92-BA0E-4F6C-98CD-569ACF8D8AA5}"/>
              </a:ext>
            </a:extLst>
          </p:cNvPr>
          <p:cNvGraphicFramePr>
            <a:graphicFrameLocks noGrp="1"/>
          </p:cNvGraphicFramePr>
          <p:nvPr>
            <p:ph idx="1"/>
            <p:extLst>
              <p:ext uri="{D42A27DB-BD31-4B8C-83A1-F6EECF244321}">
                <p14:modId xmlns:p14="http://schemas.microsoft.com/office/powerpoint/2010/main" val="723171100"/>
              </p:ext>
            </p:extLst>
          </p:nvPr>
        </p:nvGraphicFramePr>
        <p:xfrm>
          <a:off x="1516966" y="2377440"/>
          <a:ext cx="9158068" cy="3858917"/>
        </p:xfrm>
        <a:graphic>
          <a:graphicData uri="http://schemas.openxmlformats.org/drawingml/2006/table">
            <a:tbl>
              <a:tblPr firstRow="1" firstCol="1" bandRow="1"/>
              <a:tblGrid>
                <a:gridCol w="410308">
                  <a:extLst>
                    <a:ext uri="{9D8B030D-6E8A-4147-A177-3AD203B41FA5}">
                      <a16:colId xmlns:a16="http://schemas.microsoft.com/office/drawing/2014/main" val="2934023431"/>
                    </a:ext>
                  </a:extLst>
                </a:gridCol>
                <a:gridCol w="1477108">
                  <a:extLst>
                    <a:ext uri="{9D8B030D-6E8A-4147-A177-3AD203B41FA5}">
                      <a16:colId xmlns:a16="http://schemas.microsoft.com/office/drawing/2014/main" val="631523496"/>
                    </a:ext>
                  </a:extLst>
                </a:gridCol>
                <a:gridCol w="3868615">
                  <a:extLst>
                    <a:ext uri="{9D8B030D-6E8A-4147-A177-3AD203B41FA5}">
                      <a16:colId xmlns:a16="http://schemas.microsoft.com/office/drawing/2014/main" val="3068666568"/>
                    </a:ext>
                  </a:extLst>
                </a:gridCol>
                <a:gridCol w="3402037">
                  <a:extLst>
                    <a:ext uri="{9D8B030D-6E8A-4147-A177-3AD203B41FA5}">
                      <a16:colId xmlns:a16="http://schemas.microsoft.com/office/drawing/2014/main" val="910955665"/>
                    </a:ext>
                  </a:extLst>
                </a:gridCol>
              </a:tblGrid>
              <a:tr h="627502">
                <a:tc>
                  <a:txBody>
                    <a:bodyPr/>
                    <a:lstStyle/>
                    <a:p>
                      <a:pPr marL="0" marR="0" algn="just">
                        <a:lnSpc>
                          <a:spcPct val="107000"/>
                        </a:lnSpc>
                        <a:spcBef>
                          <a:spcPts val="0"/>
                        </a:spcBef>
                        <a:spcAft>
                          <a:spcPts val="0"/>
                        </a:spcAft>
                      </a:pPr>
                      <a:r>
                        <a:rPr lang="en-US" sz="2000" b="1" dirty="0">
                          <a:effectLst/>
                          <a:latin typeface="Times New Roman" panose="02020603050405020304" pitchFamily="18" charset="0"/>
                          <a:ea typeface="Calibri" panose="020F0502020204030204" pitchFamily="34" charset="0"/>
                          <a:cs typeface="Mangal" panose="02040503050203030202" pitchFamily="18" charset="0"/>
                        </a:rPr>
                        <a:t>Sr no</a:t>
                      </a:r>
                      <a:endParaRPr lang="en-US" sz="2000" dirty="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07000"/>
                        </a:lnSpc>
                        <a:spcBef>
                          <a:spcPts val="0"/>
                        </a:spcBef>
                        <a:spcAft>
                          <a:spcPts val="0"/>
                        </a:spcAft>
                      </a:pPr>
                      <a:r>
                        <a:rPr lang="en-US" sz="2000" b="1" dirty="0">
                          <a:effectLst/>
                          <a:latin typeface="Times New Roman" panose="02020603050405020304" pitchFamily="18" charset="0"/>
                          <a:ea typeface="Calibri" panose="020F0502020204030204" pitchFamily="34" charset="0"/>
                          <a:cs typeface="Mangal" panose="02040503050203030202" pitchFamily="18" charset="0"/>
                        </a:rPr>
                        <a:t>Point</a:t>
                      </a:r>
                      <a:endParaRPr lang="en-US" sz="2000" dirty="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07000"/>
                        </a:lnSpc>
                        <a:spcBef>
                          <a:spcPts val="0"/>
                        </a:spcBef>
                        <a:spcAft>
                          <a:spcPts val="0"/>
                        </a:spcAft>
                      </a:pPr>
                      <a:r>
                        <a:rPr lang="en-US" sz="2000" b="1" dirty="0">
                          <a:effectLst/>
                          <a:latin typeface="Times New Roman" panose="02020603050405020304" pitchFamily="18" charset="0"/>
                          <a:ea typeface="Calibri" panose="020F0502020204030204" pitchFamily="34" charset="0"/>
                          <a:cs typeface="Mangal" panose="02040503050203030202" pitchFamily="18" charset="0"/>
                        </a:rPr>
                        <a:t>Public good </a:t>
                      </a:r>
                      <a:endParaRPr lang="en-US" sz="2000" dirty="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07000"/>
                        </a:lnSpc>
                        <a:spcBef>
                          <a:spcPts val="0"/>
                        </a:spcBef>
                        <a:spcAft>
                          <a:spcPts val="0"/>
                        </a:spcAft>
                      </a:pPr>
                      <a:r>
                        <a:rPr lang="en-US" sz="2000" b="1">
                          <a:effectLst/>
                          <a:latin typeface="Times New Roman" panose="02020603050405020304" pitchFamily="18" charset="0"/>
                          <a:ea typeface="Calibri" panose="020F0502020204030204" pitchFamily="34" charset="0"/>
                          <a:cs typeface="Mangal" panose="02040503050203030202" pitchFamily="18" charset="0"/>
                        </a:rPr>
                        <a:t>Private good</a:t>
                      </a:r>
                      <a:endParaRPr lang="en-US" sz="200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82930505"/>
                  </a:ext>
                </a:extLst>
              </a:tr>
              <a:tr h="627502">
                <a:tc>
                  <a:txBody>
                    <a:bodyPr/>
                    <a:lstStyle/>
                    <a:p>
                      <a:pPr marL="0" marR="0" algn="just">
                        <a:lnSpc>
                          <a:spcPct val="107000"/>
                        </a:lnSpc>
                        <a:spcBef>
                          <a:spcPts val="0"/>
                        </a:spcBef>
                        <a:spcAft>
                          <a:spcPts val="0"/>
                        </a:spcAft>
                      </a:pPr>
                      <a:r>
                        <a:rPr lang="en-US" sz="2000">
                          <a:effectLst/>
                          <a:latin typeface="Times New Roman" panose="02020603050405020304" pitchFamily="18" charset="0"/>
                          <a:ea typeface="Calibri" panose="020F0502020204030204" pitchFamily="34" charset="0"/>
                          <a:cs typeface="Mangal" panose="02040503050203030202" pitchFamily="18" charset="0"/>
                        </a:rPr>
                        <a:t>1</a:t>
                      </a:r>
                      <a:endParaRPr lang="en-US" sz="200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07000"/>
                        </a:lnSpc>
                        <a:spcBef>
                          <a:spcPts val="0"/>
                        </a:spcBef>
                        <a:spcAft>
                          <a:spcPts val="0"/>
                        </a:spcAft>
                      </a:pPr>
                      <a:r>
                        <a:rPr lang="en-US" sz="2000" b="1" dirty="0">
                          <a:effectLst/>
                          <a:latin typeface="Times New Roman" panose="02020603050405020304" pitchFamily="18" charset="0"/>
                          <a:ea typeface="Calibri" panose="020F0502020204030204" pitchFamily="34" charset="0"/>
                          <a:cs typeface="Mangal" panose="02040503050203030202" pitchFamily="18" charset="0"/>
                        </a:rPr>
                        <a:t>Meaning </a:t>
                      </a:r>
                      <a:endParaRPr lang="en-US" sz="2000" b="1" dirty="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07000"/>
                        </a:lnSpc>
                        <a:spcBef>
                          <a:spcPts val="0"/>
                        </a:spcBef>
                        <a:spcAft>
                          <a:spcPts val="0"/>
                        </a:spcAft>
                      </a:pPr>
                      <a:r>
                        <a:rPr lang="en-US" sz="2000" dirty="0">
                          <a:effectLst/>
                          <a:latin typeface="Times New Roman" panose="02020603050405020304" pitchFamily="18" charset="0"/>
                          <a:ea typeface="Calibri" panose="020F0502020204030204" pitchFamily="34" charset="0"/>
                          <a:cs typeface="Mangal" panose="02040503050203030202" pitchFamily="18" charset="0"/>
                        </a:rPr>
                        <a:t>It is consumed by all people simultaneously</a:t>
                      </a:r>
                      <a:endParaRPr lang="en-US" sz="2000" dirty="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07000"/>
                        </a:lnSpc>
                        <a:spcBef>
                          <a:spcPts val="0"/>
                        </a:spcBef>
                        <a:spcAft>
                          <a:spcPts val="0"/>
                        </a:spcAft>
                      </a:pPr>
                      <a:r>
                        <a:rPr lang="en-US" sz="2000" dirty="0">
                          <a:effectLst/>
                          <a:latin typeface="Times New Roman" panose="02020603050405020304" pitchFamily="18" charset="0"/>
                          <a:ea typeface="Calibri" panose="020F0502020204030204" pitchFamily="34" charset="0"/>
                          <a:cs typeface="Mangal" panose="02040503050203030202" pitchFamily="18" charset="0"/>
                        </a:rPr>
                        <a:t>It is consumed by the individuals who buy it</a:t>
                      </a:r>
                      <a:endParaRPr lang="en-US" sz="2000" dirty="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93003295"/>
                  </a:ext>
                </a:extLst>
              </a:tr>
              <a:tr h="305796">
                <a:tc>
                  <a:txBody>
                    <a:bodyPr/>
                    <a:lstStyle/>
                    <a:p>
                      <a:pPr marL="0" marR="0" algn="just">
                        <a:lnSpc>
                          <a:spcPct val="107000"/>
                        </a:lnSpc>
                        <a:spcBef>
                          <a:spcPts val="0"/>
                        </a:spcBef>
                        <a:spcAft>
                          <a:spcPts val="0"/>
                        </a:spcAft>
                      </a:pPr>
                      <a:r>
                        <a:rPr lang="en-US" sz="2000">
                          <a:effectLst/>
                          <a:latin typeface="Times New Roman" panose="02020603050405020304" pitchFamily="18" charset="0"/>
                          <a:ea typeface="Calibri" panose="020F0502020204030204" pitchFamily="34" charset="0"/>
                          <a:cs typeface="Mangal" panose="02040503050203030202" pitchFamily="18" charset="0"/>
                        </a:rPr>
                        <a:t>2</a:t>
                      </a:r>
                      <a:endParaRPr lang="en-US" sz="200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07000"/>
                        </a:lnSpc>
                        <a:spcBef>
                          <a:spcPts val="0"/>
                        </a:spcBef>
                        <a:spcAft>
                          <a:spcPts val="0"/>
                        </a:spcAft>
                      </a:pPr>
                      <a:r>
                        <a:rPr lang="en-US" sz="2000" b="1">
                          <a:effectLst/>
                          <a:latin typeface="Times New Roman" panose="02020603050405020304" pitchFamily="18" charset="0"/>
                          <a:ea typeface="Calibri" panose="020F0502020204030204" pitchFamily="34" charset="0"/>
                          <a:cs typeface="Mangal" panose="02040503050203030202" pitchFamily="18" charset="0"/>
                        </a:rPr>
                        <a:t>Feature </a:t>
                      </a:r>
                      <a:endParaRPr lang="en-US" sz="2000" b="1">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07000"/>
                        </a:lnSpc>
                        <a:spcBef>
                          <a:spcPts val="0"/>
                        </a:spcBef>
                        <a:spcAft>
                          <a:spcPts val="0"/>
                        </a:spcAft>
                      </a:pPr>
                      <a:r>
                        <a:rPr lang="en-US" sz="2000">
                          <a:effectLst/>
                          <a:latin typeface="Times New Roman" panose="02020603050405020304" pitchFamily="18" charset="0"/>
                          <a:ea typeface="Calibri" panose="020F0502020204030204" pitchFamily="34" charset="0"/>
                          <a:cs typeface="Mangal" panose="02040503050203030202" pitchFamily="18" charset="0"/>
                        </a:rPr>
                        <a:t>It is non excludable</a:t>
                      </a:r>
                      <a:endParaRPr lang="en-US" sz="200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07000"/>
                        </a:lnSpc>
                        <a:spcBef>
                          <a:spcPts val="0"/>
                        </a:spcBef>
                        <a:spcAft>
                          <a:spcPts val="0"/>
                        </a:spcAft>
                      </a:pPr>
                      <a:r>
                        <a:rPr lang="en-US" sz="2000" dirty="0">
                          <a:effectLst/>
                          <a:latin typeface="Times New Roman" panose="02020603050405020304" pitchFamily="18" charset="0"/>
                          <a:ea typeface="Calibri" panose="020F0502020204030204" pitchFamily="34" charset="0"/>
                          <a:cs typeface="Mangal" panose="02040503050203030202" pitchFamily="18" charset="0"/>
                        </a:rPr>
                        <a:t>It is excludable</a:t>
                      </a:r>
                      <a:endParaRPr lang="en-US" sz="2000" dirty="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52305520"/>
                  </a:ext>
                </a:extLst>
              </a:tr>
              <a:tr h="305796">
                <a:tc>
                  <a:txBody>
                    <a:bodyPr/>
                    <a:lstStyle/>
                    <a:p>
                      <a:pPr marL="0" marR="0" algn="just">
                        <a:lnSpc>
                          <a:spcPct val="107000"/>
                        </a:lnSpc>
                        <a:spcBef>
                          <a:spcPts val="0"/>
                        </a:spcBef>
                        <a:spcAft>
                          <a:spcPts val="0"/>
                        </a:spcAft>
                      </a:pPr>
                      <a:r>
                        <a:rPr lang="en-US" sz="2000">
                          <a:effectLst/>
                          <a:latin typeface="Times New Roman" panose="02020603050405020304" pitchFamily="18" charset="0"/>
                          <a:ea typeface="Calibri" panose="020F0502020204030204" pitchFamily="34" charset="0"/>
                          <a:cs typeface="Mangal" panose="02040503050203030202" pitchFamily="18" charset="0"/>
                        </a:rPr>
                        <a:t>3</a:t>
                      </a:r>
                      <a:endParaRPr lang="en-US" sz="200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07000"/>
                        </a:lnSpc>
                        <a:spcBef>
                          <a:spcPts val="0"/>
                        </a:spcBef>
                        <a:spcAft>
                          <a:spcPts val="0"/>
                        </a:spcAft>
                      </a:pPr>
                      <a:r>
                        <a:rPr lang="en-US" sz="2000" b="1" dirty="0">
                          <a:effectLst/>
                          <a:latin typeface="Times New Roman" panose="02020603050405020304" pitchFamily="18" charset="0"/>
                          <a:ea typeface="Calibri" panose="020F0502020204030204" pitchFamily="34" charset="0"/>
                          <a:cs typeface="Mangal" panose="02040503050203030202" pitchFamily="18" charset="0"/>
                        </a:rPr>
                        <a:t>Feature</a:t>
                      </a:r>
                      <a:endParaRPr lang="en-US" sz="2000" b="1" dirty="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07000"/>
                        </a:lnSpc>
                        <a:spcBef>
                          <a:spcPts val="0"/>
                        </a:spcBef>
                        <a:spcAft>
                          <a:spcPts val="0"/>
                        </a:spcAft>
                      </a:pPr>
                      <a:r>
                        <a:rPr lang="en-US" sz="2000">
                          <a:effectLst/>
                          <a:latin typeface="Times New Roman" panose="02020603050405020304" pitchFamily="18" charset="0"/>
                          <a:ea typeface="Calibri" panose="020F0502020204030204" pitchFamily="34" charset="0"/>
                          <a:cs typeface="Mangal" panose="02040503050203030202" pitchFamily="18" charset="0"/>
                        </a:rPr>
                        <a:t>No rivalry in consumption</a:t>
                      </a:r>
                      <a:endParaRPr lang="en-US" sz="200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07000"/>
                        </a:lnSpc>
                        <a:spcBef>
                          <a:spcPts val="0"/>
                        </a:spcBef>
                        <a:spcAft>
                          <a:spcPts val="0"/>
                        </a:spcAft>
                      </a:pPr>
                      <a:r>
                        <a:rPr lang="en-US" sz="2000">
                          <a:effectLst/>
                          <a:latin typeface="Times New Roman" panose="02020603050405020304" pitchFamily="18" charset="0"/>
                          <a:ea typeface="Calibri" panose="020F0502020204030204" pitchFamily="34" charset="0"/>
                          <a:cs typeface="Mangal" panose="02040503050203030202" pitchFamily="18" charset="0"/>
                        </a:rPr>
                        <a:t>Rivalry in consumption</a:t>
                      </a:r>
                      <a:endParaRPr lang="en-US" sz="200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15525357"/>
                  </a:ext>
                </a:extLst>
              </a:tr>
              <a:tr h="384324">
                <a:tc>
                  <a:txBody>
                    <a:bodyPr/>
                    <a:lstStyle/>
                    <a:p>
                      <a:pPr marL="0" marR="0" algn="just">
                        <a:lnSpc>
                          <a:spcPct val="107000"/>
                        </a:lnSpc>
                        <a:spcBef>
                          <a:spcPts val="0"/>
                        </a:spcBef>
                        <a:spcAft>
                          <a:spcPts val="0"/>
                        </a:spcAft>
                      </a:pPr>
                      <a:r>
                        <a:rPr lang="en-US" sz="2000">
                          <a:effectLst/>
                          <a:latin typeface="Times New Roman" panose="02020603050405020304" pitchFamily="18" charset="0"/>
                          <a:ea typeface="Calibri" panose="020F0502020204030204" pitchFamily="34" charset="0"/>
                          <a:cs typeface="Mangal" panose="02040503050203030202" pitchFamily="18" charset="0"/>
                        </a:rPr>
                        <a:t>4</a:t>
                      </a:r>
                      <a:endParaRPr lang="en-US" sz="200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07000"/>
                        </a:lnSpc>
                        <a:spcBef>
                          <a:spcPts val="0"/>
                        </a:spcBef>
                        <a:spcAft>
                          <a:spcPts val="0"/>
                        </a:spcAft>
                      </a:pPr>
                      <a:r>
                        <a:rPr lang="en-US" sz="2000" b="1" dirty="0">
                          <a:effectLst/>
                          <a:latin typeface="Times New Roman" panose="02020603050405020304" pitchFamily="18" charset="0"/>
                          <a:ea typeface="Calibri" panose="020F0502020204030204" pitchFamily="34" charset="0"/>
                          <a:cs typeface="Mangal" panose="02040503050203030202" pitchFamily="18" charset="0"/>
                        </a:rPr>
                        <a:t>Example</a:t>
                      </a:r>
                      <a:endParaRPr lang="en-US" sz="2000" b="1" dirty="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07000"/>
                        </a:lnSpc>
                        <a:spcBef>
                          <a:spcPts val="0"/>
                        </a:spcBef>
                        <a:spcAft>
                          <a:spcPts val="0"/>
                        </a:spcAft>
                      </a:pPr>
                      <a:r>
                        <a:rPr lang="en-US" sz="2000">
                          <a:effectLst/>
                          <a:latin typeface="Times New Roman" panose="02020603050405020304" pitchFamily="18" charset="0"/>
                          <a:ea typeface="Calibri" panose="020F0502020204030204" pitchFamily="34" charset="0"/>
                          <a:cs typeface="Mangal" panose="02040503050203030202" pitchFamily="18" charset="0"/>
                        </a:rPr>
                        <a:t>Education in municipal school</a:t>
                      </a:r>
                      <a:endParaRPr lang="en-US" sz="200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07000"/>
                        </a:lnSpc>
                        <a:spcBef>
                          <a:spcPts val="0"/>
                        </a:spcBef>
                        <a:spcAft>
                          <a:spcPts val="0"/>
                        </a:spcAft>
                      </a:pPr>
                      <a:r>
                        <a:rPr lang="en-US" sz="2000" dirty="0">
                          <a:effectLst/>
                          <a:latin typeface="Times New Roman" panose="02020603050405020304" pitchFamily="18" charset="0"/>
                          <a:ea typeface="Calibri" panose="020F0502020204030204" pitchFamily="34" charset="0"/>
                          <a:cs typeface="Mangal" panose="02040503050203030202" pitchFamily="18" charset="0"/>
                        </a:rPr>
                        <a:t>Education in private school</a:t>
                      </a:r>
                      <a:endParaRPr lang="en-US" sz="2000" dirty="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35867114"/>
                  </a:ext>
                </a:extLst>
              </a:tr>
              <a:tr h="627502">
                <a:tc>
                  <a:txBody>
                    <a:bodyPr/>
                    <a:lstStyle/>
                    <a:p>
                      <a:pPr marL="0" marR="0" algn="just">
                        <a:lnSpc>
                          <a:spcPct val="107000"/>
                        </a:lnSpc>
                        <a:spcBef>
                          <a:spcPts val="0"/>
                        </a:spcBef>
                        <a:spcAft>
                          <a:spcPts val="0"/>
                        </a:spcAft>
                      </a:pPr>
                      <a:r>
                        <a:rPr lang="en-US" sz="2000">
                          <a:effectLst/>
                          <a:latin typeface="Times New Roman" panose="02020603050405020304" pitchFamily="18" charset="0"/>
                          <a:ea typeface="Calibri" panose="020F0502020204030204" pitchFamily="34" charset="0"/>
                          <a:cs typeface="Mangal" panose="02040503050203030202" pitchFamily="18" charset="0"/>
                        </a:rPr>
                        <a:t>5</a:t>
                      </a:r>
                      <a:endParaRPr lang="en-US" sz="200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07000"/>
                        </a:lnSpc>
                        <a:spcBef>
                          <a:spcPts val="0"/>
                        </a:spcBef>
                        <a:spcAft>
                          <a:spcPts val="0"/>
                        </a:spcAft>
                      </a:pPr>
                      <a:r>
                        <a:rPr lang="en-US" sz="2000" b="1" dirty="0">
                          <a:effectLst/>
                          <a:latin typeface="Times New Roman" panose="02020603050405020304" pitchFamily="18" charset="0"/>
                          <a:ea typeface="Calibri" panose="020F0502020204030204" pitchFamily="34" charset="0"/>
                          <a:cs typeface="Mangal" panose="02040503050203030202" pitchFamily="18" charset="0"/>
                        </a:rPr>
                        <a:t>Examples</a:t>
                      </a:r>
                      <a:endParaRPr lang="en-US" sz="2000" b="1" dirty="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07000"/>
                        </a:lnSpc>
                        <a:spcBef>
                          <a:spcPts val="0"/>
                        </a:spcBef>
                        <a:spcAft>
                          <a:spcPts val="0"/>
                        </a:spcAft>
                      </a:pPr>
                      <a:r>
                        <a:rPr lang="en-US" sz="2000" dirty="0">
                          <a:effectLst/>
                          <a:latin typeface="Times New Roman" panose="02020603050405020304" pitchFamily="18" charset="0"/>
                          <a:ea typeface="Calibri" panose="020F0502020204030204" pitchFamily="34" charset="0"/>
                          <a:cs typeface="Mangal" panose="02040503050203030202" pitchFamily="18" charset="0"/>
                        </a:rPr>
                        <a:t>Roadways, railways, public health center, public garden defense </a:t>
                      </a:r>
                      <a:r>
                        <a:rPr lang="en-US" sz="2000" dirty="0" err="1">
                          <a:effectLst/>
                          <a:latin typeface="Times New Roman" panose="02020603050405020304" pitchFamily="18" charset="0"/>
                          <a:ea typeface="Calibri" panose="020F0502020204030204" pitchFamily="34" charset="0"/>
                          <a:cs typeface="Mangal" panose="02040503050203030202" pitchFamily="18" charset="0"/>
                        </a:rPr>
                        <a:t>etc</a:t>
                      </a:r>
                      <a:endParaRPr lang="en-US" sz="2000" dirty="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07000"/>
                        </a:lnSpc>
                        <a:spcBef>
                          <a:spcPts val="0"/>
                        </a:spcBef>
                        <a:spcAft>
                          <a:spcPts val="0"/>
                        </a:spcAft>
                      </a:pPr>
                      <a:r>
                        <a:rPr lang="en-US" sz="2000" dirty="0">
                          <a:effectLst/>
                          <a:latin typeface="Times New Roman" panose="02020603050405020304" pitchFamily="18" charset="0"/>
                          <a:ea typeface="Calibri" panose="020F0502020204030204" pitchFamily="34" charset="0"/>
                          <a:cs typeface="Mangal" panose="02040503050203030202" pitchFamily="18" charset="0"/>
                        </a:rPr>
                        <a:t>Food, clothes house, car etc.</a:t>
                      </a:r>
                      <a:endParaRPr lang="en-US" sz="2000" dirty="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22287558"/>
                  </a:ext>
                </a:extLst>
              </a:tr>
              <a:tr h="305796">
                <a:tc>
                  <a:txBody>
                    <a:bodyPr/>
                    <a:lstStyle/>
                    <a:p>
                      <a:pPr marL="0" marR="0" algn="just">
                        <a:lnSpc>
                          <a:spcPct val="107000"/>
                        </a:lnSpc>
                        <a:spcBef>
                          <a:spcPts val="0"/>
                        </a:spcBef>
                        <a:spcAft>
                          <a:spcPts val="0"/>
                        </a:spcAft>
                      </a:pPr>
                      <a:r>
                        <a:rPr lang="en-US" sz="2000">
                          <a:effectLst/>
                          <a:latin typeface="Times New Roman" panose="02020603050405020304" pitchFamily="18" charset="0"/>
                          <a:ea typeface="Calibri" panose="020F0502020204030204" pitchFamily="34" charset="0"/>
                          <a:cs typeface="Mangal" panose="02040503050203030202" pitchFamily="18" charset="0"/>
                        </a:rPr>
                        <a:t>6</a:t>
                      </a:r>
                      <a:endParaRPr lang="en-US" sz="200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07000"/>
                        </a:lnSpc>
                        <a:spcBef>
                          <a:spcPts val="0"/>
                        </a:spcBef>
                        <a:spcAft>
                          <a:spcPts val="0"/>
                        </a:spcAft>
                      </a:pPr>
                      <a:r>
                        <a:rPr lang="en-US" sz="2000" b="1" dirty="0">
                          <a:effectLst/>
                          <a:latin typeface="Times New Roman" panose="02020603050405020304" pitchFamily="18" charset="0"/>
                          <a:ea typeface="Calibri" panose="020F0502020204030204" pitchFamily="34" charset="0"/>
                          <a:cs typeface="Mangal" panose="02040503050203030202" pitchFamily="18" charset="0"/>
                        </a:rPr>
                        <a:t>Problem</a:t>
                      </a:r>
                      <a:endParaRPr lang="en-US" sz="2000" b="1" dirty="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07000"/>
                        </a:lnSpc>
                        <a:spcBef>
                          <a:spcPts val="0"/>
                        </a:spcBef>
                        <a:spcAft>
                          <a:spcPts val="0"/>
                        </a:spcAft>
                      </a:pPr>
                      <a:r>
                        <a:rPr lang="en-US" sz="2000">
                          <a:effectLst/>
                          <a:latin typeface="Times New Roman" panose="02020603050405020304" pitchFamily="18" charset="0"/>
                          <a:ea typeface="Calibri" panose="020F0502020204030204" pitchFamily="34" charset="0"/>
                          <a:cs typeface="Mangal" panose="02040503050203030202" pitchFamily="18" charset="0"/>
                        </a:rPr>
                        <a:t>Free-rider problem</a:t>
                      </a:r>
                      <a:endParaRPr lang="en-US" sz="200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07000"/>
                        </a:lnSpc>
                        <a:spcBef>
                          <a:spcPts val="0"/>
                        </a:spcBef>
                        <a:spcAft>
                          <a:spcPts val="0"/>
                        </a:spcAft>
                      </a:pPr>
                      <a:r>
                        <a:rPr lang="en-US" sz="2000" dirty="0">
                          <a:effectLst/>
                          <a:latin typeface="Times New Roman" panose="02020603050405020304" pitchFamily="18" charset="0"/>
                          <a:ea typeface="Calibri" panose="020F0502020204030204" pitchFamily="34" charset="0"/>
                          <a:cs typeface="Mangal" panose="02040503050203030202" pitchFamily="18" charset="0"/>
                        </a:rPr>
                        <a:t>No free rider problem</a:t>
                      </a:r>
                      <a:endParaRPr lang="en-US" sz="2000" dirty="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56647517"/>
                  </a:ext>
                </a:extLst>
              </a:tr>
              <a:tr h="627502">
                <a:tc>
                  <a:txBody>
                    <a:bodyPr/>
                    <a:lstStyle/>
                    <a:p>
                      <a:pPr marL="0" marR="0" algn="just">
                        <a:lnSpc>
                          <a:spcPct val="107000"/>
                        </a:lnSpc>
                        <a:spcBef>
                          <a:spcPts val="0"/>
                        </a:spcBef>
                        <a:spcAft>
                          <a:spcPts val="0"/>
                        </a:spcAft>
                      </a:pPr>
                      <a:r>
                        <a:rPr lang="en-US" sz="2000">
                          <a:effectLst/>
                          <a:latin typeface="Times New Roman" panose="02020603050405020304" pitchFamily="18" charset="0"/>
                          <a:ea typeface="Calibri" panose="020F0502020204030204" pitchFamily="34" charset="0"/>
                          <a:cs typeface="Mangal" panose="02040503050203030202" pitchFamily="18" charset="0"/>
                        </a:rPr>
                        <a:t>7</a:t>
                      </a:r>
                      <a:endParaRPr lang="en-US" sz="200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07000"/>
                        </a:lnSpc>
                        <a:spcBef>
                          <a:spcPts val="0"/>
                        </a:spcBef>
                        <a:spcAft>
                          <a:spcPts val="0"/>
                        </a:spcAft>
                      </a:pPr>
                      <a:r>
                        <a:rPr lang="en-US" sz="2000" b="1" dirty="0">
                          <a:effectLst/>
                          <a:latin typeface="Times New Roman" panose="02020603050405020304" pitchFamily="18" charset="0"/>
                          <a:ea typeface="Calibri" panose="020F0502020204030204" pitchFamily="34" charset="0"/>
                          <a:cs typeface="Mangal" panose="02040503050203030202" pitchFamily="18" charset="0"/>
                        </a:rPr>
                        <a:t>Price </a:t>
                      </a:r>
                      <a:endParaRPr lang="en-US" sz="2000" b="1" dirty="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07000"/>
                        </a:lnSpc>
                        <a:spcBef>
                          <a:spcPts val="0"/>
                        </a:spcBef>
                        <a:spcAft>
                          <a:spcPts val="0"/>
                        </a:spcAft>
                      </a:pPr>
                      <a:r>
                        <a:rPr lang="en-US" sz="2000">
                          <a:effectLst/>
                          <a:latin typeface="Times New Roman" panose="02020603050405020304" pitchFamily="18" charset="0"/>
                          <a:ea typeface="Calibri" panose="020F0502020204030204" pitchFamily="34" charset="0"/>
                          <a:cs typeface="Mangal" panose="02040503050203030202" pitchFamily="18" charset="0"/>
                        </a:rPr>
                        <a:t>Less interest to pay for the price</a:t>
                      </a:r>
                      <a:endParaRPr lang="en-US" sz="200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07000"/>
                        </a:lnSpc>
                        <a:spcBef>
                          <a:spcPts val="0"/>
                        </a:spcBef>
                        <a:spcAft>
                          <a:spcPts val="0"/>
                        </a:spcAft>
                      </a:pPr>
                      <a:r>
                        <a:rPr lang="en-US" sz="2000" dirty="0">
                          <a:effectLst/>
                          <a:latin typeface="Times New Roman" panose="02020603050405020304" pitchFamily="18" charset="0"/>
                          <a:ea typeface="Calibri" panose="020F0502020204030204" pitchFamily="34" charset="0"/>
                          <a:cs typeface="Mangal" panose="02040503050203030202" pitchFamily="18" charset="0"/>
                        </a:rPr>
                        <a:t>People who buy have to pay the price of the good</a:t>
                      </a:r>
                      <a:endParaRPr lang="en-US" sz="2000" dirty="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57826323"/>
                  </a:ext>
                </a:extLst>
              </a:tr>
            </a:tbl>
          </a:graphicData>
        </a:graphic>
      </p:graphicFrame>
      <p:sp>
        <p:nvSpPr>
          <p:cNvPr id="5" name="Rectangle 1">
            <a:extLst>
              <a:ext uri="{FF2B5EF4-FFF2-40B4-BE49-F238E27FC236}">
                <a16:creationId xmlns:a16="http://schemas.microsoft.com/office/drawing/2014/main" id="{9DD5BEC9-6E18-4C24-BDEC-8F5D114955FD}"/>
              </a:ext>
            </a:extLst>
          </p:cNvPr>
          <p:cNvSpPr>
            <a:spLocks noChangeArrowheads="1"/>
          </p:cNvSpPr>
          <p:nvPr/>
        </p:nvSpPr>
        <p:spPr bwMode="auto">
          <a:xfrm>
            <a:off x="0" y="4393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6" name="Date Placeholder 5">
            <a:extLst>
              <a:ext uri="{FF2B5EF4-FFF2-40B4-BE49-F238E27FC236}">
                <a16:creationId xmlns:a16="http://schemas.microsoft.com/office/drawing/2014/main" id="{0B26A562-5106-424E-8433-AAAF7DBC4ACB}"/>
              </a:ext>
            </a:extLst>
          </p:cNvPr>
          <p:cNvSpPr>
            <a:spLocks noGrp="1"/>
          </p:cNvSpPr>
          <p:nvPr>
            <p:ph type="dt" sz="half" idx="10"/>
          </p:nvPr>
        </p:nvSpPr>
        <p:spPr/>
        <p:txBody>
          <a:bodyPr/>
          <a:lstStyle/>
          <a:p>
            <a:fld id="{CD01678F-6CB1-42E1-A743-B64D66B8EE90}" type="datetime1">
              <a:rPr lang="en-US" smtClean="0"/>
              <a:t>7/28/2020</a:t>
            </a:fld>
            <a:endParaRPr lang="en-US"/>
          </a:p>
        </p:txBody>
      </p:sp>
      <p:sp>
        <p:nvSpPr>
          <p:cNvPr id="7" name="Footer Placeholder 6">
            <a:extLst>
              <a:ext uri="{FF2B5EF4-FFF2-40B4-BE49-F238E27FC236}">
                <a16:creationId xmlns:a16="http://schemas.microsoft.com/office/drawing/2014/main" id="{EEE58D80-C263-494F-8708-ADAB37E38A3C}"/>
              </a:ext>
            </a:extLst>
          </p:cNvPr>
          <p:cNvSpPr>
            <a:spLocks noGrp="1"/>
          </p:cNvSpPr>
          <p:nvPr>
            <p:ph type="ftr" sz="quarter" idx="11"/>
          </p:nvPr>
        </p:nvSpPr>
        <p:spPr/>
        <p:txBody>
          <a:bodyPr/>
          <a:lstStyle/>
          <a:p>
            <a:r>
              <a:rPr lang="en-US"/>
              <a:t>prepared by Dr D P Sawant, Asso Prof, Dept of Economics, Sheth NKTT College</a:t>
            </a:r>
          </a:p>
        </p:txBody>
      </p:sp>
      <p:sp>
        <p:nvSpPr>
          <p:cNvPr id="8" name="Slide Number Placeholder 7">
            <a:extLst>
              <a:ext uri="{FF2B5EF4-FFF2-40B4-BE49-F238E27FC236}">
                <a16:creationId xmlns:a16="http://schemas.microsoft.com/office/drawing/2014/main" id="{3101B0B1-284E-4058-A056-54F741A51656}"/>
              </a:ext>
            </a:extLst>
          </p:cNvPr>
          <p:cNvSpPr>
            <a:spLocks noGrp="1"/>
          </p:cNvSpPr>
          <p:nvPr>
            <p:ph type="sldNum" sz="quarter" idx="12"/>
          </p:nvPr>
        </p:nvSpPr>
        <p:spPr/>
        <p:txBody>
          <a:bodyPr/>
          <a:lstStyle/>
          <a:p>
            <a:fld id="{0B1139D2-0AC0-4838-AB2B-194A261775CC}" type="slidenum">
              <a:rPr lang="en-US" smtClean="0"/>
              <a:t>11</a:t>
            </a:fld>
            <a:endParaRPr lang="en-US"/>
          </a:p>
        </p:txBody>
      </p:sp>
    </p:spTree>
    <p:extLst>
      <p:ext uri="{BB962C8B-B14F-4D97-AF65-F5344CB8AC3E}">
        <p14:creationId xmlns:p14="http://schemas.microsoft.com/office/powerpoint/2010/main" val="37939071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E04314-287A-4314-9B53-DBEB2876AF32}"/>
              </a:ext>
            </a:extLst>
          </p:cNvPr>
          <p:cNvSpPr>
            <a:spLocks noGrp="1"/>
          </p:cNvSpPr>
          <p:nvPr>
            <p:ph type="title"/>
          </p:nvPr>
        </p:nvSpPr>
        <p:spPr>
          <a:xfrm>
            <a:off x="838200" y="681036"/>
            <a:ext cx="9234268" cy="1302509"/>
          </a:xfrm>
        </p:spPr>
        <p:txBody>
          <a:bodyPr>
            <a:normAutofit/>
          </a:bodyPr>
          <a:lstStyle/>
          <a:p>
            <a:pPr lvl="0" indent="-228600" algn="ctr">
              <a:lnSpc>
                <a:spcPct val="107000"/>
              </a:lnSpc>
              <a:spcBef>
                <a:spcPts val="0"/>
              </a:spcBef>
              <a:spcAft>
                <a:spcPts val="800"/>
              </a:spcAft>
            </a:pPr>
            <a:r>
              <a:rPr lang="en-US" sz="3600" b="1" dirty="0">
                <a:solidFill>
                  <a:srgbClr val="FFC000"/>
                </a:solidFill>
                <a:latin typeface="Times New Roman" panose="02020603050405020304" pitchFamily="18" charset="0"/>
                <a:ea typeface="Calibri" panose="020F0502020204030204" pitchFamily="34" charset="0"/>
                <a:cs typeface="Mangal" panose="02040503050203030202" pitchFamily="18" charset="0"/>
              </a:rPr>
              <a:t>Externalities</a:t>
            </a:r>
            <a:br>
              <a:rPr lang="en-US" sz="3600" dirty="0">
                <a:solidFill>
                  <a:prstClr val="black"/>
                </a:solidFill>
                <a:latin typeface="Calibri" panose="020F0502020204030204" pitchFamily="34" charset="0"/>
                <a:ea typeface="Calibri" panose="020F0502020204030204" pitchFamily="34" charset="0"/>
                <a:cs typeface="Mangal" panose="02040503050203030202" pitchFamily="18" charset="0"/>
              </a:rPr>
            </a:br>
            <a:endParaRPr lang="en-US" sz="3600" dirty="0"/>
          </a:p>
        </p:txBody>
      </p:sp>
      <p:sp>
        <p:nvSpPr>
          <p:cNvPr id="3" name="Content Placeholder 2">
            <a:extLst>
              <a:ext uri="{FF2B5EF4-FFF2-40B4-BE49-F238E27FC236}">
                <a16:creationId xmlns:a16="http://schemas.microsoft.com/office/drawing/2014/main" id="{5C187FF8-1E73-4E78-A49C-A2C41F880596}"/>
              </a:ext>
            </a:extLst>
          </p:cNvPr>
          <p:cNvSpPr>
            <a:spLocks noGrp="1"/>
          </p:cNvSpPr>
          <p:nvPr>
            <p:ph idx="1"/>
          </p:nvPr>
        </p:nvSpPr>
        <p:spPr>
          <a:xfrm>
            <a:off x="838200" y="2405575"/>
            <a:ext cx="10515600" cy="3771388"/>
          </a:xfrm>
        </p:spPr>
        <p:txBody>
          <a:bodyPr>
            <a:normAutofit lnSpcReduction="10000"/>
          </a:bodyPr>
          <a:lstStyle/>
          <a:p>
            <a:pPr marL="0" marR="0" indent="0" algn="just">
              <a:lnSpc>
                <a:spcPct val="107000"/>
              </a:lnSpc>
              <a:spcBef>
                <a:spcPts val="0"/>
              </a:spcBef>
              <a:spcAft>
                <a:spcPts val="800"/>
              </a:spcAft>
              <a:buNone/>
            </a:pPr>
            <a:r>
              <a:rPr lang="en-US" dirty="0">
                <a:latin typeface="Times New Roman" panose="02020603050405020304" pitchFamily="18" charset="0"/>
                <a:ea typeface="Calibri" panose="020F0502020204030204" pitchFamily="34" charset="0"/>
                <a:cs typeface="Mangal" panose="02040503050203030202" pitchFamily="18" charset="0"/>
              </a:rPr>
              <a:t>It is the either </a:t>
            </a:r>
            <a:r>
              <a:rPr lang="en-US" b="1" dirty="0">
                <a:latin typeface="Times New Roman" panose="02020603050405020304" pitchFamily="18" charset="0"/>
                <a:ea typeface="Calibri" panose="020F0502020204030204" pitchFamily="34" charset="0"/>
                <a:cs typeface="Mangal" panose="02040503050203030202" pitchFamily="18" charset="0"/>
              </a:rPr>
              <a:t>cost or benefit </a:t>
            </a:r>
            <a:r>
              <a:rPr lang="en-US" dirty="0">
                <a:latin typeface="Times New Roman" panose="02020603050405020304" pitchFamily="18" charset="0"/>
                <a:ea typeface="Calibri" panose="020F0502020204030204" pitchFamily="34" charset="0"/>
                <a:cs typeface="Mangal" panose="02040503050203030202" pitchFamily="18" charset="0"/>
              </a:rPr>
              <a:t>resulting from the transactions between two parties, borne by the third party who are not involved in the actual production process. </a:t>
            </a:r>
          </a:p>
          <a:p>
            <a:pPr marL="0" marR="0" indent="0" algn="just">
              <a:lnSpc>
                <a:spcPct val="107000"/>
              </a:lnSpc>
              <a:spcBef>
                <a:spcPts val="0"/>
              </a:spcBef>
              <a:spcAft>
                <a:spcPts val="800"/>
              </a:spcAft>
              <a:buNone/>
            </a:pPr>
            <a:r>
              <a:rPr lang="en-US" dirty="0">
                <a:latin typeface="Times New Roman" panose="02020603050405020304" pitchFamily="18" charset="0"/>
                <a:ea typeface="Calibri" panose="020F0502020204030204" pitchFamily="34" charset="0"/>
                <a:cs typeface="Mangal" panose="02040503050203030202" pitchFamily="18" charset="0"/>
              </a:rPr>
              <a:t>Externality can be </a:t>
            </a:r>
            <a:r>
              <a:rPr lang="en-US" b="1" dirty="0">
                <a:latin typeface="Times New Roman" panose="02020603050405020304" pitchFamily="18" charset="0"/>
                <a:ea typeface="Calibri" panose="020F0502020204030204" pitchFamily="34" charset="0"/>
                <a:cs typeface="Mangal" panose="02040503050203030202" pitchFamily="18" charset="0"/>
              </a:rPr>
              <a:t>negative or positive</a:t>
            </a:r>
            <a:r>
              <a:rPr lang="en-US" dirty="0">
                <a:latin typeface="Times New Roman" panose="02020603050405020304" pitchFamily="18" charset="0"/>
                <a:ea typeface="Calibri" panose="020F0502020204030204" pitchFamily="34" charset="0"/>
                <a:cs typeface="Mangal" panose="02040503050203030202" pitchFamily="18" charset="0"/>
              </a:rPr>
              <a:t>. </a:t>
            </a:r>
          </a:p>
          <a:p>
            <a:pPr marL="0" marR="0" indent="0" algn="just">
              <a:lnSpc>
                <a:spcPct val="107000"/>
              </a:lnSpc>
              <a:spcBef>
                <a:spcPts val="0"/>
              </a:spcBef>
              <a:spcAft>
                <a:spcPts val="800"/>
              </a:spcAft>
              <a:buNone/>
            </a:pPr>
            <a:r>
              <a:rPr lang="en-US" dirty="0">
                <a:latin typeface="Times New Roman" panose="02020603050405020304" pitchFamily="18" charset="0"/>
                <a:ea typeface="Calibri" panose="020F0502020204030204" pitchFamily="34" charset="0"/>
                <a:cs typeface="Mangal" panose="02040503050203030202" pitchFamily="18" charset="0"/>
              </a:rPr>
              <a:t>For example, </a:t>
            </a:r>
          </a:p>
          <a:p>
            <a:pPr marL="0" marR="0" indent="0" algn="just">
              <a:lnSpc>
                <a:spcPct val="107000"/>
              </a:lnSpc>
              <a:spcBef>
                <a:spcPts val="0"/>
              </a:spcBef>
              <a:spcAft>
                <a:spcPts val="800"/>
              </a:spcAft>
              <a:buNone/>
            </a:pPr>
            <a:r>
              <a:rPr lang="en-US" b="1" dirty="0">
                <a:latin typeface="Times New Roman" panose="02020603050405020304" pitchFamily="18" charset="0"/>
                <a:ea typeface="Calibri" panose="020F0502020204030204" pitchFamily="34" charset="0"/>
                <a:cs typeface="Mangal" panose="02040503050203030202" pitchFamily="18" charset="0"/>
              </a:rPr>
              <a:t>Positive Externality</a:t>
            </a:r>
            <a:r>
              <a:rPr lang="en-US" dirty="0">
                <a:latin typeface="Times New Roman" panose="02020603050405020304" pitchFamily="18" charset="0"/>
                <a:ea typeface="Calibri" panose="020F0502020204030204" pitchFamily="34" charset="0"/>
                <a:cs typeface="Mangal" panose="02040503050203030202" pitchFamily="18" charset="0"/>
              </a:rPr>
              <a:t>: </a:t>
            </a:r>
            <a:r>
              <a:rPr lang="en-US" b="1" dirty="0">
                <a:latin typeface="Times New Roman" panose="02020603050405020304" pitchFamily="18" charset="0"/>
                <a:ea typeface="Calibri" panose="020F0502020204030204" pitchFamily="34" charset="0"/>
                <a:cs typeface="Mangal" panose="02040503050203030202" pitchFamily="18" charset="0"/>
              </a:rPr>
              <a:t>public education </a:t>
            </a:r>
            <a:r>
              <a:rPr lang="en-US" dirty="0">
                <a:latin typeface="Times New Roman" panose="02020603050405020304" pitchFamily="18" charset="0"/>
                <a:ea typeface="Calibri" panose="020F0502020204030204" pitchFamily="34" charset="0"/>
                <a:cs typeface="Mangal" panose="02040503050203030202" pitchFamily="18" charset="0"/>
              </a:rPr>
              <a:t>mainly benefits the students, but, has its spillover effects on the entire society. </a:t>
            </a:r>
          </a:p>
          <a:p>
            <a:pPr marL="0" marR="0" indent="0" algn="just">
              <a:lnSpc>
                <a:spcPct val="107000"/>
              </a:lnSpc>
              <a:spcBef>
                <a:spcPts val="0"/>
              </a:spcBef>
              <a:spcAft>
                <a:spcPts val="800"/>
              </a:spcAft>
              <a:buNone/>
            </a:pPr>
            <a:r>
              <a:rPr lang="en-US" b="1" dirty="0">
                <a:latin typeface="Times New Roman" panose="02020603050405020304" pitchFamily="18" charset="0"/>
                <a:ea typeface="Calibri" panose="020F0502020204030204" pitchFamily="34" charset="0"/>
                <a:cs typeface="Mangal" panose="02040503050203030202" pitchFamily="18" charset="0"/>
              </a:rPr>
              <a:t>Negative externality </a:t>
            </a:r>
            <a:r>
              <a:rPr lang="en-US" dirty="0">
                <a:latin typeface="Times New Roman" panose="02020603050405020304" pitchFamily="18" charset="0"/>
                <a:ea typeface="Calibri" panose="020F0502020204030204" pitchFamily="34" charset="0"/>
                <a:cs typeface="Mangal" panose="02040503050203030202" pitchFamily="18" charset="0"/>
              </a:rPr>
              <a:t>is the negative effects on the society, such as, all types of </a:t>
            </a:r>
            <a:r>
              <a:rPr lang="en-US" b="1" dirty="0">
                <a:latin typeface="Times New Roman" panose="02020603050405020304" pitchFamily="18" charset="0"/>
                <a:ea typeface="Calibri" panose="020F0502020204030204" pitchFamily="34" charset="0"/>
                <a:cs typeface="Mangal" panose="02040503050203030202" pitchFamily="18" charset="0"/>
              </a:rPr>
              <a:t>pollution</a:t>
            </a:r>
            <a:r>
              <a:rPr lang="en-US" dirty="0">
                <a:latin typeface="Times New Roman" panose="02020603050405020304" pitchFamily="18" charset="0"/>
                <a:ea typeface="Calibri" panose="020F0502020204030204" pitchFamily="34" charset="0"/>
                <a:cs typeface="Mangal" panose="02040503050203030202" pitchFamily="18" charset="0"/>
              </a:rPr>
              <a:t> caused by the industries, transport vehicles etc. </a:t>
            </a:r>
          </a:p>
          <a:p>
            <a:pPr marL="0" marR="0" indent="0" algn="just">
              <a:lnSpc>
                <a:spcPct val="107000"/>
              </a:lnSpc>
              <a:spcBef>
                <a:spcPts val="0"/>
              </a:spcBef>
              <a:spcAft>
                <a:spcPts val="800"/>
              </a:spcAft>
              <a:buNone/>
            </a:pPr>
            <a:r>
              <a:rPr lang="en-US" dirty="0">
                <a:latin typeface="Times New Roman" panose="02020603050405020304" pitchFamily="18" charset="0"/>
                <a:ea typeface="Calibri" panose="020F0502020204030204" pitchFamily="34" charset="0"/>
                <a:cs typeface="Mangal" panose="02040503050203030202" pitchFamily="18" charset="0"/>
              </a:rPr>
              <a:t>Public goods have positive externalities, like </a:t>
            </a:r>
            <a:r>
              <a:rPr lang="en-US" b="1" dirty="0">
                <a:latin typeface="Times New Roman" panose="02020603050405020304" pitchFamily="18" charset="0"/>
                <a:ea typeface="Calibri" panose="020F0502020204030204" pitchFamily="34" charset="0"/>
                <a:cs typeface="Mangal" panose="02040503050203030202" pitchFamily="18" charset="0"/>
              </a:rPr>
              <a:t>police protection, health </a:t>
            </a:r>
            <a:r>
              <a:rPr lang="en-US" dirty="0">
                <a:latin typeface="Times New Roman" panose="02020603050405020304" pitchFamily="18" charset="0"/>
                <a:ea typeface="Calibri" panose="020F0502020204030204" pitchFamily="34" charset="0"/>
                <a:cs typeface="Mangal" panose="02040503050203030202" pitchFamily="18" charset="0"/>
              </a:rPr>
              <a:t>funding, </a:t>
            </a:r>
            <a:r>
              <a:rPr lang="en-US" b="1" dirty="0">
                <a:latin typeface="Times New Roman" panose="02020603050405020304" pitchFamily="18" charset="0"/>
                <a:ea typeface="Calibri" panose="020F0502020204030204" pitchFamily="34" charset="0"/>
                <a:cs typeface="Mangal" panose="02040503050203030202" pitchFamily="18" charset="0"/>
              </a:rPr>
              <a:t>education</a:t>
            </a:r>
            <a:r>
              <a:rPr lang="en-US" dirty="0">
                <a:latin typeface="Times New Roman" panose="02020603050405020304" pitchFamily="18" charset="0"/>
                <a:ea typeface="Calibri" panose="020F0502020204030204" pitchFamily="34" charset="0"/>
                <a:cs typeface="Mangal" panose="02040503050203030202" pitchFamily="18" charset="0"/>
              </a:rPr>
              <a:t> etc. An externality exists if some of the variables which affect one decision-maker’s utility or profit are under the control of another decision-maker</a:t>
            </a:r>
            <a:endParaRPr lang="en-US" dirty="0"/>
          </a:p>
        </p:txBody>
      </p:sp>
      <p:sp>
        <p:nvSpPr>
          <p:cNvPr id="4" name="Date Placeholder 3">
            <a:extLst>
              <a:ext uri="{FF2B5EF4-FFF2-40B4-BE49-F238E27FC236}">
                <a16:creationId xmlns:a16="http://schemas.microsoft.com/office/drawing/2014/main" id="{728FB249-58BB-423E-90F4-916CBC98D05C}"/>
              </a:ext>
            </a:extLst>
          </p:cNvPr>
          <p:cNvSpPr>
            <a:spLocks noGrp="1"/>
          </p:cNvSpPr>
          <p:nvPr>
            <p:ph type="dt" sz="half" idx="10"/>
          </p:nvPr>
        </p:nvSpPr>
        <p:spPr/>
        <p:txBody>
          <a:bodyPr/>
          <a:lstStyle/>
          <a:p>
            <a:fld id="{0D81F694-CBA9-4BB5-ADE4-9E950D816AF7}" type="datetime1">
              <a:rPr lang="en-US" smtClean="0"/>
              <a:t>7/28/2020</a:t>
            </a:fld>
            <a:endParaRPr lang="en-US"/>
          </a:p>
        </p:txBody>
      </p:sp>
      <p:sp>
        <p:nvSpPr>
          <p:cNvPr id="5" name="Footer Placeholder 4">
            <a:extLst>
              <a:ext uri="{FF2B5EF4-FFF2-40B4-BE49-F238E27FC236}">
                <a16:creationId xmlns:a16="http://schemas.microsoft.com/office/drawing/2014/main" id="{6F95E6FA-1A6D-4005-9D89-801C9983BEE0}"/>
              </a:ext>
            </a:extLst>
          </p:cNvPr>
          <p:cNvSpPr>
            <a:spLocks noGrp="1"/>
          </p:cNvSpPr>
          <p:nvPr>
            <p:ph type="ftr" sz="quarter" idx="11"/>
          </p:nvPr>
        </p:nvSpPr>
        <p:spPr/>
        <p:txBody>
          <a:bodyPr/>
          <a:lstStyle/>
          <a:p>
            <a:r>
              <a:rPr lang="en-US"/>
              <a:t>prepared by Dr D P Sawant, Asso Prof, Dept of Economics, Sheth NKTT College</a:t>
            </a:r>
          </a:p>
        </p:txBody>
      </p:sp>
      <p:sp>
        <p:nvSpPr>
          <p:cNvPr id="6" name="Slide Number Placeholder 5">
            <a:extLst>
              <a:ext uri="{FF2B5EF4-FFF2-40B4-BE49-F238E27FC236}">
                <a16:creationId xmlns:a16="http://schemas.microsoft.com/office/drawing/2014/main" id="{F8CDE2C9-9306-437F-8947-16E3AEE52C96}"/>
              </a:ext>
            </a:extLst>
          </p:cNvPr>
          <p:cNvSpPr>
            <a:spLocks noGrp="1"/>
          </p:cNvSpPr>
          <p:nvPr>
            <p:ph type="sldNum" sz="quarter" idx="12"/>
          </p:nvPr>
        </p:nvSpPr>
        <p:spPr/>
        <p:txBody>
          <a:bodyPr/>
          <a:lstStyle/>
          <a:p>
            <a:fld id="{0B1139D2-0AC0-4838-AB2B-194A261775CC}" type="slidenum">
              <a:rPr lang="en-US" smtClean="0"/>
              <a:t>12</a:t>
            </a:fld>
            <a:endParaRPr lang="en-US"/>
          </a:p>
        </p:txBody>
      </p:sp>
    </p:spTree>
    <p:extLst>
      <p:ext uri="{BB962C8B-B14F-4D97-AF65-F5344CB8AC3E}">
        <p14:creationId xmlns:p14="http://schemas.microsoft.com/office/powerpoint/2010/main" val="6113944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11FE87-F7DA-4237-8EF5-3E3F343415CC}"/>
              </a:ext>
            </a:extLst>
          </p:cNvPr>
          <p:cNvSpPr>
            <a:spLocks noGrp="1"/>
          </p:cNvSpPr>
          <p:nvPr>
            <p:ph type="title"/>
          </p:nvPr>
        </p:nvSpPr>
        <p:spPr>
          <a:xfrm>
            <a:off x="838200" y="681036"/>
            <a:ext cx="10515600" cy="1316576"/>
          </a:xfrm>
        </p:spPr>
        <p:txBody>
          <a:bodyPr>
            <a:normAutofit/>
          </a:bodyPr>
          <a:lstStyle/>
          <a:p>
            <a:pPr lvl="0" indent="-228600" algn="ctr">
              <a:lnSpc>
                <a:spcPct val="107000"/>
              </a:lnSpc>
              <a:spcBef>
                <a:spcPts val="0"/>
              </a:spcBef>
              <a:spcAft>
                <a:spcPts val="800"/>
              </a:spcAft>
            </a:pPr>
            <a:r>
              <a:rPr lang="en-US" sz="3600" b="1" dirty="0">
                <a:solidFill>
                  <a:srgbClr val="FFC000"/>
                </a:solidFill>
                <a:latin typeface="Times New Roman" panose="02020603050405020304" pitchFamily="18" charset="0"/>
                <a:ea typeface="Calibri" panose="020F0502020204030204" pitchFamily="34" charset="0"/>
                <a:cs typeface="Mangal" panose="02040503050203030202" pitchFamily="18" charset="0"/>
              </a:rPr>
              <a:t>Efficiency and equity trade off</a:t>
            </a:r>
            <a:br>
              <a:rPr lang="en-US" sz="3600" dirty="0">
                <a:solidFill>
                  <a:prstClr val="black"/>
                </a:solidFill>
                <a:latin typeface="Calibri" panose="020F0502020204030204" pitchFamily="34" charset="0"/>
                <a:ea typeface="Calibri" panose="020F0502020204030204" pitchFamily="34" charset="0"/>
                <a:cs typeface="Mangal" panose="02040503050203030202" pitchFamily="18" charset="0"/>
              </a:rPr>
            </a:br>
            <a:endParaRPr lang="en-US" sz="3600" dirty="0"/>
          </a:p>
        </p:txBody>
      </p:sp>
      <p:sp>
        <p:nvSpPr>
          <p:cNvPr id="3" name="Content Placeholder 2">
            <a:extLst>
              <a:ext uri="{FF2B5EF4-FFF2-40B4-BE49-F238E27FC236}">
                <a16:creationId xmlns:a16="http://schemas.microsoft.com/office/drawing/2014/main" id="{D1049761-3C1C-415F-9FFB-B482891910BD}"/>
              </a:ext>
            </a:extLst>
          </p:cNvPr>
          <p:cNvSpPr>
            <a:spLocks noGrp="1"/>
          </p:cNvSpPr>
          <p:nvPr>
            <p:ph idx="1"/>
          </p:nvPr>
        </p:nvSpPr>
        <p:spPr/>
        <p:txBody>
          <a:bodyPr>
            <a:normAutofit lnSpcReduction="10000"/>
          </a:bodyPr>
          <a:lstStyle/>
          <a:p>
            <a:pPr marL="0" marR="0" algn="just">
              <a:lnSpc>
                <a:spcPct val="107000"/>
              </a:lnSpc>
              <a:spcBef>
                <a:spcPts val="0"/>
              </a:spcBef>
              <a:spcAft>
                <a:spcPts val="800"/>
              </a:spcAft>
            </a:pPr>
            <a:r>
              <a:rPr lang="en-US" dirty="0">
                <a:latin typeface="Times New Roman" panose="02020603050405020304" pitchFamily="18" charset="0"/>
                <a:ea typeface="Calibri" panose="020F0502020204030204" pitchFamily="34" charset="0"/>
                <a:cs typeface="Mangal" panose="02040503050203030202" pitchFamily="18" charset="0"/>
              </a:rPr>
              <a:t>Efficiency implies that the society is getting </a:t>
            </a:r>
            <a:r>
              <a:rPr lang="en-US" b="1" dirty="0">
                <a:latin typeface="Times New Roman" panose="02020603050405020304" pitchFamily="18" charset="0"/>
                <a:ea typeface="Calibri" panose="020F0502020204030204" pitchFamily="34" charset="0"/>
                <a:cs typeface="Mangal" panose="02040503050203030202" pitchFamily="18" charset="0"/>
              </a:rPr>
              <a:t>maximum benefits from scarce resources</a:t>
            </a:r>
            <a:r>
              <a:rPr lang="en-US" dirty="0">
                <a:latin typeface="Times New Roman" panose="02020603050405020304" pitchFamily="18" charset="0"/>
                <a:ea typeface="Calibri" panose="020F0502020204030204" pitchFamily="34" charset="0"/>
                <a:cs typeface="Mangal" panose="02040503050203030202" pitchFamily="18" charset="0"/>
              </a:rPr>
              <a:t>, whereas, equity means the benefits are distributed equally among the members of the society. </a:t>
            </a:r>
            <a:endParaRPr lang="en-US" sz="2400" dirty="0">
              <a:latin typeface="Calibri" panose="020F0502020204030204" pitchFamily="34" charset="0"/>
              <a:ea typeface="Calibri" panose="020F0502020204030204" pitchFamily="34" charset="0"/>
              <a:cs typeface="Mangal" panose="02040503050203030202" pitchFamily="18" charset="0"/>
            </a:endParaRPr>
          </a:p>
          <a:p>
            <a:pPr marL="0" marR="0" algn="just">
              <a:lnSpc>
                <a:spcPct val="107000"/>
              </a:lnSpc>
              <a:spcBef>
                <a:spcPts val="0"/>
              </a:spcBef>
              <a:spcAft>
                <a:spcPts val="800"/>
              </a:spcAft>
            </a:pPr>
            <a:r>
              <a:rPr lang="en-US" dirty="0">
                <a:latin typeface="Times New Roman" panose="02020603050405020304" pitchFamily="18" charset="0"/>
                <a:ea typeface="Calibri" panose="020F0502020204030204" pitchFamily="34" charset="0"/>
                <a:cs typeface="Mangal" panose="02040503050203030202" pitchFamily="18" charset="0"/>
              </a:rPr>
              <a:t>Efficiency is concerned with </a:t>
            </a:r>
            <a:r>
              <a:rPr lang="en-US" b="1" dirty="0">
                <a:latin typeface="Times New Roman" panose="02020603050405020304" pitchFamily="18" charset="0"/>
                <a:ea typeface="Calibri" panose="020F0502020204030204" pitchFamily="34" charset="0"/>
                <a:cs typeface="Mangal" panose="02040503050203030202" pitchFamily="18" charset="0"/>
              </a:rPr>
              <a:t>optimal production </a:t>
            </a:r>
            <a:r>
              <a:rPr lang="en-US" dirty="0">
                <a:latin typeface="Times New Roman" panose="02020603050405020304" pitchFamily="18" charset="0"/>
                <a:ea typeface="Calibri" panose="020F0502020204030204" pitchFamily="34" charset="0"/>
                <a:cs typeface="Mangal" panose="02040503050203030202" pitchFamily="18" charset="0"/>
              </a:rPr>
              <a:t>and allocation of resources, whereas, equity is related to how the resources are distributed equally among the members of the society.</a:t>
            </a:r>
            <a:endParaRPr lang="en-US" sz="2400" dirty="0">
              <a:latin typeface="Calibri" panose="020F0502020204030204" pitchFamily="34" charset="0"/>
              <a:ea typeface="Calibri" panose="020F0502020204030204" pitchFamily="34" charset="0"/>
              <a:cs typeface="Mangal" panose="02040503050203030202" pitchFamily="18" charset="0"/>
            </a:endParaRPr>
          </a:p>
          <a:p>
            <a:pPr marL="0" marR="0" algn="just">
              <a:lnSpc>
                <a:spcPct val="107000"/>
              </a:lnSpc>
              <a:spcBef>
                <a:spcPts val="0"/>
              </a:spcBef>
              <a:spcAft>
                <a:spcPts val="800"/>
              </a:spcAft>
            </a:pPr>
            <a:r>
              <a:rPr lang="en-US" b="1" dirty="0">
                <a:latin typeface="Times New Roman" panose="02020603050405020304" pitchFamily="18" charset="0"/>
                <a:ea typeface="Calibri" panose="020F0502020204030204" pitchFamily="34" charset="0"/>
                <a:cs typeface="Mangal" panose="02040503050203030202" pitchFamily="18" charset="0"/>
              </a:rPr>
              <a:t>Pareto efficiency </a:t>
            </a:r>
            <a:r>
              <a:rPr lang="en-US" dirty="0">
                <a:latin typeface="Times New Roman" panose="02020603050405020304" pitchFamily="18" charset="0"/>
                <a:ea typeface="Calibri" panose="020F0502020204030204" pitchFamily="34" charset="0"/>
                <a:cs typeface="Mangal" panose="02040503050203030202" pitchFamily="18" charset="0"/>
              </a:rPr>
              <a:t>is concerned with the creating of the situation where one cannot be made better off without making other one worse off.  </a:t>
            </a:r>
          </a:p>
          <a:p>
            <a:pPr marL="0" marR="0" algn="just">
              <a:lnSpc>
                <a:spcPct val="107000"/>
              </a:lnSpc>
              <a:spcBef>
                <a:spcPts val="0"/>
              </a:spcBef>
              <a:spcAft>
                <a:spcPts val="800"/>
              </a:spcAft>
            </a:pPr>
            <a:r>
              <a:rPr lang="en-US" dirty="0">
                <a:latin typeface="Times New Roman" panose="02020603050405020304" pitchFamily="18" charset="0"/>
                <a:ea typeface="Calibri" panose="020F0502020204030204" pitchFamily="34" charset="0"/>
                <a:cs typeface="Mangal" panose="02040503050203030202" pitchFamily="18" charset="0"/>
              </a:rPr>
              <a:t>For example when the resources are used to produce more of defense goods, efficiency is attained, however, it may create inequality because less resources will be available for the production of food items. So the poor will be starved. </a:t>
            </a:r>
            <a:endParaRPr lang="en-US" sz="2400" dirty="0">
              <a:latin typeface="Calibri" panose="020F0502020204030204" pitchFamily="34" charset="0"/>
              <a:ea typeface="Calibri" panose="020F0502020204030204" pitchFamily="34" charset="0"/>
              <a:cs typeface="Mangal" panose="02040503050203030202" pitchFamily="18" charset="0"/>
            </a:endParaRPr>
          </a:p>
          <a:p>
            <a:endParaRPr lang="en-US" dirty="0"/>
          </a:p>
        </p:txBody>
      </p:sp>
      <p:sp>
        <p:nvSpPr>
          <p:cNvPr id="4" name="Date Placeholder 3">
            <a:extLst>
              <a:ext uri="{FF2B5EF4-FFF2-40B4-BE49-F238E27FC236}">
                <a16:creationId xmlns:a16="http://schemas.microsoft.com/office/drawing/2014/main" id="{37832C9A-2BF0-4B7A-A118-D188E91EC5E4}"/>
              </a:ext>
            </a:extLst>
          </p:cNvPr>
          <p:cNvSpPr>
            <a:spLocks noGrp="1"/>
          </p:cNvSpPr>
          <p:nvPr>
            <p:ph type="dt" sz="half" idx="10"/>
          </p:nvPr>
        </p:nvSpPr>
        <p:spPr/>
        <p:txBody>
          <a:bodyPr/>
          <a:lstStyle/>
          <a:p>
            <a:fld id="{39A19DA9-5D7E-45DA-923F-55E0FB911B11}" type="datetime1">
              <a:rPr lang="en-US" smtClean="0"/>
              <a:t>7/28/2020</a:t>
            </a:fld>
            <a:endParaRPr lang="en-US"/>
          </a:p>
        </p:txBody>
      </p:sp>
      <p:sp>
        <p:nvSpPr>
          <p:cNvPr id="5" name="Footer Placeholder 4">
            <a:extLst>
              <a:ext uri="{FF2B5EF4-FFF2-40B4-BE49-F238E27FC236}">
                <a16:creationId xmlns:a16="http://schemas.microsoft.com/office/drawing/2014/main" id="{06EEFACB-B913-4D8B-A997-EF0D745BA94B}"/>
              </a:ext>
            </a:extLst>
          </p:cNvPr>
          <p:cNvSpPr>
            <a:spLocks noGrp="1"/>
          </p:cNvSpPr>
          <p:nvPr>
            <p:ph type="ftr" sz="quarter" idx="11"/>
          </p:nvPr>
        </p:nvSpPr>
        <p:spPr/>
        <p:txBody>
          <a:bodyPr/>
          <a:lstStyle/>
          <a:p>
            <a:r>
              <a:rPr lang="en-US"/>
              <a:t>prepared by Dr D P Sawant, Asso Prof, Dept of Economics, Sheth NKTT College</a:t>
            </a:r>
          </a:p>
        </p:txBody>
      </p:sp>
      <p:sp>
        <p:nvSpPr>
          <p:cNvPr id="6" name="Slide Number Placeholder 5">
            <a:extLst>
              <a:ext uri="{FF2B5EF4-FFF2-40B4-BE49-F238E27FC236}">
                <a16:creationId xmlns:a16="http://schemas.microsoft.com/office/drawing/2014/main" id="{28E8682E-A78A-47D7-A714-2FAE667FE714}"/>
              </a:ext>
            </a:extLst>
          </p:cNvPr>
          <p:cNvSpPr>
            <a:spLocks noGrp="1"/>
          </p:cNvSpPr>
          <p:nvPr>
            <p:ph type="sldNum" sz="quarter" idx="12"/>
          </p:nvPr>
        </p:nvSpPr>
        <p:spPr/>
        <p:txBody>
          <a:bodyPr/>
          <a:lstStyle/>
          <a:p>
            <a:fld id="{0B1139D2-0AC0-4838-AB2B-194A261775CC}" type="slidenum">
              <a:rPr lang="en-US" smtClean="0"/>
              <a:t>13</a:t>
            </a:fld>
            <a:endParaRPr lang="en-US"/>
          </a:p>
        </p:txBody>
      </p:sp>
    </p:spTree>
    <p:extLst>
      <p:ext uri="{BB962C8B-B14F-4D97-AF65-F5344CB8AC3E}">
        <p14:creationId xmlns:p14="http://schemas.microsoft.com/office/powerpoint/2010/main" val="42811367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48D762-4251-436E-932F-0490CC218725}"/>
              </a:ext>
            </a:extLst>
          </p:cNvPr>
          <p:cNvSpPr>
            <a:spLocks noGrp="1"/>
          </p:cNvSpPr>
          <p:nvPr>
            <p:ph type="title"/>
          </p:nvPr>
        </p:nvSpPr>
        <p:spPr>
          <a:xfrm>
            <a:off x="838200" y="562707"/>
            <a:ext cx="10515600" cy="1420837"/>
          </a:xfrm>
        </p:spPr>
        <p:txBody>
          <a:bodyPr>
            <a:normAutofit/>
          </a:bodyPr>
          <a:lstStyle/>
          <a:p>
            <a:pPr lvl="0" indent="-228600" algn="ctr">
              <a:lnSpc>
                <a:spcPct val="107000"/>
              </a:lnSpc>
              <a:spcBef>
                <a:spcPts val="0"/>
              </a:spcBef>
              <a:spcAft>
                <a:spcPts val="800"/>
              </a:spcAft>
            </a:pPr>
            <a:r>
              <a:rPr lang="en-US" sz="3600" b="1" dirty="0">
                <a:solidFill>
                  <a:srgbClr val="FFC000"/>
                </a:solidFill>
                <a:latin typeface="Times New Roman" panose="02020603050405020304" pitchFamily="18" charset="0"/>
                <a:ea typeface="Calibri" panose="020F0502020204030204" pitchFamily="34" charset="0"/>
                <a:cs typeface="Mangal" panose="02040503050203030202" pitchFamily="18" charset="0"/>
              </a:rPr>
              <a:t>Sound Finance and Functional Finance</a:t>
            </a:r>
            <a:br>
              <a:rPr lang="en-US" sz="3600" dirty="0">
                <a:solidFill>
                  <a:prstClr val="black"/>
                </a:solidFill>
                <a:latin typeface="Calibri" panose="020F0502020204030204" pitchFamily="34" charset="0"/>
                <a:ea typeface="Calibri" panose="020F0502020204030204" pitchFamily="34" charset="0"/>
                <a:cs typeface="Mangal" panose="02040503050203030202" pitchFamily="18" charset="0"/>
              </a:rPr>
            </a:br>
            <a:endParaRPr lang="en-US" sz="3600" dirty="0"/>
          </a:p>
        </p:txBody>
      </p:sp>
      <p:sp>
        <p:nvSpPr>
          <p:cNvPr id="3" name="Content Placeholder 2">
            <a:extLst>
              <a:ext uri="{FF2B5EF4-FFF2-40B4-BE49-F238E27FC236}">
                <a16:creationId xmlns:a16="http://schemas.microsoft.com/office/drawing/2014/main" id="{2AE6F206-9234-4E59-8BCC-E584687D8D40}"/>
              </a:ext>
            </a:extLst>
          </p:cNvPr>
          <p:cNvSpPr>
            <a:spLocks noGrp="1"/>
          </p:cNvSpPr>
          <p:nvPr>
            <p:ph idx="1"/>
          </p:nvPr>
        </p:nvSpPr>
        <p:spPr>
          <a:xfrm>
            <a:off x="838200" y="2757269"/>
            <a:ext cx="8671560" cy="2349304"/>
          </a:xfrm>
        </p:spPr>
        <p:txBody>
          <a:bodyPr>
            <a:normAutofit/>
          </a:bodyPr>
          <a:lstStyle/>
          <a:p>
            <a:pPr marL="0" marR="0" algn="just">
              <a:lnSpc>
                <a:spcPct val="107000"/>
              </a:lnSpc>
              <a:spcBef>
                <a:spcPts val="0"/>
              </a:spcBef>
              <a:spcAft>
                <a:spcPts val="800"/>
              </a:spcAft>
            </a:pPr>
            <a:r>
              <a:rPr lang="en-US" b="1" dirty="0">
                <a:latin typeface="Times New Roman" panose="02020603050405020304" pitchFamily="18" charset="0"/>
                <a:ea typeface="Calibri" panose="020F0502020204030204" pitchFamily="34" charset="0"/>
                <a:cs typeface="Mangal" panose="02040503050203030202" pitchFamily="18" charset="0"/>
              </a:rPr>
              <a:t>Sound finance</a:t>
            </a:r>
            <a:r>
              <a:rPr lang="en-US" dirty="0">
                <a:latin typeface="Times New Roman" panose="02020603050405020304" pitchFamily="18" charset="0"/>
                <a:ea typeface="Calibri" panose="020F0502020204030204" pitchFamily="34" charset="0"/>
                <a:cs typeface="Mangal" panose="02040503050203030202" pitchFamily="18" charset="0"/>
              </a:rPr>
              <a:t>, as current thinking tells us, calls for a balanced budget, that is for the cash flow of incoming tax receipts to match that of program expenditures. Even better, it is said, a surplus of tax receipts should be shown.</a:t>
            </a:r>
            <a:endParaRPr lang="en-US" sz="2400" dirty="0">
              <a:latin typeface="Calibri" panose="020F0502020204030204" pitchFamily="34" charset="0"/>
              <a:ea typeface="Calibri" panose="020F0502020204030204" pitchFamily="34" charset="0"/>
              <a:cs typeface="Mangal" panose="02040503050203030202" pitchFamily="18" charset="0"/>
            </a:endParaRPr>
          </a:p>
          <a:p>
            <a:pPr marL="0" marR="0" algn="just">
              <a:lnSpc>
                <a:spcPct val="107000"/>
              </a:lnSpc>
              <a:spcBef>
                <a:spcPts val="0"/>
              </a:spcBef>
              <a:spcAft>
                <a:spcPts val="800"/>
              </a:spcAft>
            </a:pPr>
            <a:r>
              <a:rPr lang="en-US" dirty="0">
                <a:latin typeface="Times New Roman" panose="02020603050405020304" pitchFamily="18" charset="0"/>
                <a:ea typeface="Calibri" panose="020F0502020204030204" pitchFamily="34" charset="0"/>
                <a:cs typeface="Mangal" panose="02040503050203030202" pitchFamily="18" charset="0"/>
              </a:rPr>
              <a:t>The term "sound finance" is used in the banking industry to recognize efficiencies existing within a program. This might refer to a government or a community project, for example. Assets must be utilized most sensibly so as to ensure the best possible outcome so as to limit growth of associated liabilities.</a:t>
            </a:r>
            <a:endParaRPr lang="en-US" sz="2400" dirty="0">
              <a:latin typeface="Calibri" panose="020F0502020204030204" pitchFamily="34" charset="0"/>
              <a:ea typeface="Calibri" panose="020F0502020204030204" pitchFamily="34" charset="0"/>
              <a:cs typeface="Mangal" panose="02040503050203030202" pitchFamily="18" charset="0"/>
            </a:endParaRPr>
          </a:p>
          <a:p>
            <a:endParaRPr lang="en-US" dirty="0"/>
          </a:p>
        </p:txBody>
      </p:sp>
      <p:sp>
        <p:nvSpPr>
          <p:cNvPr id="4" name="Date Placeholder 3">
            <a:extLst>
              <a:ext uri="{FF2B5EF4-FFF2-40B4-BE49-F238E27FC236}">
                <a16:creationId xmlns:a16="http://schemas.microsoft.com/office/drawing/2014/main" id="{DCA44C10-859C-43FD-A135-2C250BEB2EB1}"/>
              </a:ext>
            </a:extLst>
          </p:cNvPr>
          <p:cNvSpPr>
            <a:spLocks noGrp="1"/>
          </p:cNvSpPr>
          <p:nvPr>
            <p:ph type="dt" sz="half" idx="10"/>
          </p:nvPr>
        </p:nvSpPr>
        <p:spPr/>
        <p:txBody>
          <a:bodyPr/>
          <a:lstStyle/>
          <a:p>
            <a:fld id="{F66F92E9-B972-4CFF-8405-5E2DB91BDE14}" type="datetime1">
              <a:rPr lang="en-US" smtClean="0"/>
              <a:t>7/28/2020</a:t>
            </a:fld>
            <a:endParaRPr lang="en-US"/>
          </a:p>
        </p:txBody>
      </p:sp>
      <p:sp>
        <p:nvSpPr>
          <p:cNvPr id="5" name="Footer Placeholder 4">
            <a:extLst>
              <a:ext uri="{FF2B5EF4-FFF2-40B4-BE49-F238E27FC236}">
                <a16:creationId xmlns:a16="http://schemas.microsoft.com/office/drawing/2014/main" id="{E3A55B43-8F17-4FED-9E2F-57EAEECD8B56}"/>
              </a:ext>
            </a:extLst>
          </p:cNvPr>
          <p:cNvSpPr>
            <a:spLocks noGrp="1"/>
          </p:cNvSpPr>
          <p:nvPr>
            <p:ph type="ftr" sz="quarter" idx="11"/>
          </p:nvPr>
        </p:nvSpPr>
        <p:spPr/>
        <p:txBody>
          <a:bodyPr/>
          <a:lstStyle/>
          <a:p>
            <a:r>
              <a:rPr lang="en-US"/>
              <a:t>prepared by Dr D P Sawant, Asso Prof, Dept of Economics, Sheth NKTT College</a:t>
            </a:r>
          </a:p>
        </p:txBody>
      </p:sp>
      <p:sp>
        <p:nvSpPr>
          <p:cNvPr id="6" name="Slide Number Placeholder 5">
            <a:extLst>
              <a:ext uri="{FF2B5EF4-FFF2-40B4-BE49-F238E27FC236}">
                <a16:creationId xmlns:a16="http://schemas.microsoft.com/office/drawing/2014/main" id="{8249E881-CACC-47E5-AAE3-D88526590A19}"/>
              </a:ext>
            </a:extLst>
          </p:cNvPr>
          <p:cNvSpPr>
            <a:spLocks noGrp="1"/>
          </p:cNvSpPr>
          <p:nvPr>
            <p:ph type="sldNum" sz="quarter" idx="12"/>
          </p:nvPr>
        </p:nvSpPr>
        <p:spPr/>
        <p:txBody>
          <a:bodyPr/>
          <a:lstStyle/>
          <a:p>
            <a:fld id="{0B1139D2-0AC0-4838-AB2B-194A261775CC}" type="slidenum">
              <a:rPr lang="en-US" smtClean="0"/>
              <a:t>14</a:t>
            </a:fld>
            <a:endParaRPr lang="en-US"/>
          </a:p>
        </p:txBody>
      </p:sp>
    </p:spTree>
    <p:extLst>
      <p:ext uri="{BB962C8B-B14F-4D97-AF65-F5344CB8AC3E}">
        <p14:creationId xmlns:p14="http://schemas.microsoft.com/office/powerpoint/2010/main" val="9345424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B6D121-7E34-4B0E-BADD-B1CCD63AE09F}"/>
              </a:ext>
            </a:extLst>
          </p:cNvPr>
          <p:cNvSpPr>
            <a:spLocks noGrp="1"/>
          </p:cNvSpPr>
          <p:nvPr>
            <p:ph type="title"/>
          </p:nvPr>
        </p:nvSpPr>
        <p:spPr>
          <a:xfrm>
            <a:off x="1715293" y="679572"/>
            <a:ext cx="8761413" cy="1041009"/>
          </a:xfrm>
        </p:spPr>
        <p:txBody>
          <a:bodyPr>
            <a:normAutofit fontScale="90000"/>
          </a:bodyPr>
          <a:lstStyle/>
          <a:p>
            <a:pPr marL="0" marR="0">
              <a:lnSpc>
                <a:spcPct val="107000"/>
              </a:lnSpc>
              <a:spcBef>
                <a:spcPts val="0"/>
              </a:spcBef>
              <a:spcAft>
                <a:spcPts val="800"/>
              </a:spcAft>
            </a:pPr>
            <a:r>
              <a:rPr lang="en-US" dirty="0">
                <a:latin typeface="Times New Roman" panose="02020603050405020304" pitchFamily="18" charset="0"/>
                <a:ea typeface="Calibri" panose="020F0502020204030204" pitchFamily="34" charset="0"/>
                <a:cs typeface="Mangal" panose="02040503050203030202" pitchFamily="18" charset="0"/>
              </a:rPr>
              <a:t>C</a:t>
            </a:r>
            <a:r>
              <a:rPr lang="en-US" b="1" dirty="0">
                <a:latin typeface="Times New Roman" panose="02020603050405020304" pitchFamily="18" charset="0"/>
                <a:ea typeface="Calibri" panose="020F0502020204030204" pitchFamily="34" charset="0"/>
                <a:cs typeface="Mangal" panose="02040503050203030202" pitchFamily="18" charset="0"/>
              </a:rPr>
              <a:t>haracteristics of a Sound Finance</a:t>
            </a:r>
            <a:br>
              <a:rPr lang="en-US" sz="4000" dirty="0">
                <a:latin typeface="Calibri" panose="020F0502020204030204" pitchFamily="34" charset="0"/>
                <a:ea typeface="Calibri" panose="020F0502020204030204" pitchFamily="34" charset="0"/>
                <a:cs typeface="Mangal" panose="02040503050203030202" pitchFamily="18" charset="0"/>
              </a:rPr>
            </a:br>
            <a:endParaRPr lang="en-US" dirty="0"/>
          </a:p>
        </p:txBody>
      </p:sp>
      <p:sp>
        <p:nvSpPr>
          <p:cNvPr id="3" name="Content Placeholder 2">
            <a:extLst>
              <a:ext uri="{FF2B5EF4-FFF2-40B4-BE49-F238E27FC236}">
                <a16:creationId xmlns:a16="http://schemas.microsoft.com/office/drawing/2014/main" id="{A8B7E3E0-12BD-4D28-A297-E277A21E7B6E}"/>
              </a:ext>
            </a:extLst>
          </p:cNvPr>
          <p:cNvSpPr>
            <a:spLocks noGrp="1"/>
          </p:cNvSpPr>
          <p:nvPr>
            <p:ph idx="1"/>
          </p:nvPr>
        </p:nvSpPr>
        <p:spPr>
          <a:xfrm>
            <a:off x="561110" y="2256823"/>
            <a:ext cx="9791430" cy="4287414"/>
          </a:xfrm>
        </p:spPr>
        <p:txBody>
          <a:bodyPr>
            <a:normAutofit fontScale="92500" lnSpcReduction="10000"/>
          </a:bodyPr>
          <a:lstStyle/>
          <a:p>
            <a:pPr lvl="0" algn="just">
              <a:lnSpc>
                <a:spcPct val="107000"/>
              </a:lnSpc>
              <a:spcBef>
                <a:spcPts val="0"/>
              </a:spcBef>
              <a:buFont typeface="+mj-lt"/>
              <a:buAutoNum type="arabicPeriod"/>
            </a:pPr>
            <a:r>
              <a:rPr lang="en-US" b="1" dirty="0">
                <a:latin typeface="Times New Roman" panose="02020603050405020304" pitchFamily="18" charset="0"/>
                <a:ea typeface="Calibri" panose="020F0502020204030204" pitchFamily="34" charset="0"/>
                <a:cs typeface="Mangal" panose="02040503050203030202" pitchFamily="18" charset="0"/>
              </a:rPr>
              <a:t>Simplicity: </a:t>
            </a:r>
            <a:r>
              <a:rPr lang="en-US" dirty="0">
                <a:latin typeface="Times New Roman" panose="02020603050405020304" pitchFamily="18" charset="0"/>
                <a:ea typeface="Calibri" panose="020F0502020204030204" pitchFamily="34" charset="0"/>
                <a:cs typeface="Mangal" panose="02040503050203030202" pitchFamily="18" charset="0"/>
              </a:rPr>
              <a:t>A sound financial structure should provide simple financial structure which could be managed easily and understandable even to a layman. “Simplicity’ is sine qua non (</a:t>
            </a:r>
            <a:r>
              <a:rPr lang="en-US" dirty="0">
                <a:solidFill>
                  <a:prstClr val="black">
                    <a:lumMod val="75000"/>
                    <a:lumOff val="25000"/>
                  </a:prstClr>
                </a:solidFill>
                <a:latin typeface="Times New Roman" panose="02020603050405020304" pitchFamily="18" charset="0"/>
                <a:ea typeface="Calibri" panose="020F0502020204030204" pitchFamily="34" charset="0"/>
                <a:cs typeface="Mangal" panose="02040503050203030202" pitchFamily="18" charset="0"/>
              </a:rPr>
              <a:t>essential</a:t>
            </a:r>
            <a:r>
              <a:rPr lang="en-US" dirty="0">
                <a:latin typeface="Times New Roman" panose="02020603050405020304" pitchFamily="18" charset="0"/>
                <a:ea typeface="Calibri" panose="020F0502020204030204" pitchFamily="34" charset="0"/>
                <a:cs typeface="Mangal" panose="02040503050203030202" pitchFamily="18" charset="0"/>
              </a:rPr>
              <a:t> condition) which helps the promoters and the management in acquiring the required amount of capital. It is also easy to work out a simple financial plan.</a:t>
            </a:r>
          </a:p>
          <a:p>
            <a:pPr marL="342900" marR="0" lvl="0" indent="-342900" algn="just">
              <a:lnSpc>
                <a:spcPct val="107000"/>
              </a:lnSpc>
              <a:spcBef>
                <a:spcPts val="0"/>
              </a:spcBef>
              <a:spcAft>
                <a:spcPts val="0"/>
              </a:spcAft>
              <a:buFont typeface="+mj-lt"/>
              <a:buAutoNum type="arabicPeriod"/>
            </a:pPr>
            <a:r>
              <a:rPr lang="en-US" b="1" dirty="0">
                <a:latin typeface="Times New Roman" panose="02020603050405020304" pitchFamily="18" charset="0"/>
                <a:ea typeface="Calibri" panose="020F0502020204030204" pitchFamily="34" charset="0"/>
                <a:cs typeface="Mangal" panose="02040503050203030202" pitchFamily="18" charset="0"/>
              </a:rPr>
              <a:t>Foresight</a:t>
            </a:r>
            <a:r>
              <a:rPr lang="en-US" dirty="0">
                <a:latin typeface="Times New Roman" panose="02020603050405020304" pitchFamily="18" charset="0"/>
                <a:ea typeface="Calibri" panose="020F0502020204030204" pitchFamily="34" charset="0"/>
                <a:cs typeface="Mangal" panose="02040503050203030202" pitchFamily="18" charset="0"/>
              </a:rPr>
              <a:t>: Foresight must be used in planning the scope of operation in order that the needs for capital may be estimated as accurately as possible. A plan </a:t>
            </a:r>
            <a:r>
              <a:rPr lang="en-US" dirty="0" err="1">
                <a:latin typeface="Times New Roman" panose="02020603050405020304" pitchFamily="18" charset="0"/>
                <a:ea typeface="Calibri" panose="020F0502020204030204" pitchFamily="34" charset="0"/>
                <a:cs typeface="Mangal" panose="02040503050203030202" pitchFamily="18" charset="0"/>
              </a:rPr>
              <a:t>visualised</a:t>
            </a:r>
            <a:r>
              <a:rPr lang="en-US" dirty="0">
                <a:latin typeface="Times New Roman" panose="02020603050405020304" pitchFamily="18" charset="0"/>
                <a:ea typeface="Calibri" panose="020F0502020204030204" pitchFamily="34" charset="0"/>
                <a:cs typeface="Mangal" panose="02040503050203030202" pitchFamily="18" charset="0"/>
              </a:rPr>
              <a:t> without foresight spells disaster for the company, if it fails to meet the needs for both fixed and working capital. In simple words, the canon of foresight means that besides the needs of ‘today’ the requirements of ‘tomorrow’ should also be kept in view.</a:t>
            </a:r>
            <a:endParaRPr lang="en-US" sz="2400" dirty="0">
              <a:latin typeface="Calibri" panose="020F0502020204030204" pitchFamily="34" charset="0"/>
              <a:ea typeface="Calibri" panose="020F0502020204030204" pitchFamily="34" charset="0"/>
              <a:cs typeface="Mangal" panose="02040503050203030202" pitchFamily="18" charset="0"/>
            </a:endParaRPr>
          </a:p>
          <a:p>
            <a:pPr marL="342900" marR="0" lvl="0" indent="-342900" algn="just">
              <a:lnSpc>
                <a:spcPct val="107000"/>
              </a:lnSpc>
              <a:spcBef>
                <a:spcPts val="0"/>
              </a:spcBef>
              <a:spcAft>
                <a:spcPts val="0"/>
              </a:spcAft>
              <a:buFont typeface="+mj-lt"/>
              <a:buAutoNum type="arabicPeriod"/>
            </a:pPr>
            <a:r>
              <a:rPr lang="en-US" b="1" dirty="0">
                <a:latin typeface="Times New Roman" panose="02020603050405020304" pitchFamily="18" charset="0"/>
                <a:ea typeface="Calibri" panose="020F0502020204030204" pitchFamily="34" charset="0"/>
                <a:cs typeface="Mangal" panose="02040503050203030202" pitchFamily="18" charset="0"/>
              </a:rPr>
              <a:t>Flexibility: </a:t>
            </a:r>
            <a:r>
              <a:rPr lang="en-US" dirty="0">
                <a:latin typeface="Times New Roman" panose="02020603050405020304" pitchFamily="18" charset="0"/>
                <a:ea typeface="Calibri" panose="020F0502020204030204" pitchFamily="34" charset="0"/>
                <a:cs typeface="Mangal" panose="02040503050203030202" pitchFamily="18" charset="0"/>
              </a:rPr>
              <a:t>Financial readjustments become necessary often. The financial plan must be easily adaptable to them. There should be a degree of flexibility so that financial plan can be adopted with a minimum of delay to meet changing conditions in the future.</a:t>
            </a:r>
            <a:endParaRPr lang="en-US" sz="2400" dirty="0">
              <a:latin typeface="Calibri" panose="020F0502020204030204" pitchFamily="34" charset="0"/>
              <a:ea typeface="Calibri" panose="020F0502020204030204" pitchFamily="34" charset="0"/>
              <a:cs typeface="Mangal" panose="02040503050203030202" pitchFamily="18" charset="0"/>
            </a:endParaRPr>
          </a:p>
          <a:p>
            <a:pPr marL="342900" marR="0" lvl="0" indent="-342900" algn="just">
              <a:lnSpc>
                <a:spcPct val="107000"/>
              </a:lnSpc>
              <a:spcBef>
                <a:spcPts val="0"/>
              </a:spcBef>
              <a:spcAft>
                <a:spcPts val="0"/>
              </a:spcAft>
              <a:buFont typeface="+mj-lt"/>
              <a:buAutoNum type="arabicPeriod"/>
            </a:pPr>
            <a:r>
              <a:rPr lang="en-US" b="1" dirty="0">
                <a:latin typeface="Times New Roman" panose="02020603050405020304" pitchFamily="18" charset="0"/>
                <a:ea typeface="Calibri" panose="020F0502020204030204" pitchFamily="34" charset="0"/>
                <a:cs typeface="Mangal" panose="02040503050203030202" pitchFamily="18" charset="0"/>
              </a:rPr>
              <a:t>Optimum use of funds:</a:t>
            </a:r>
            <a:r>
              <a:rPr lang="en-US" sz="2400" b="1" dirty="0">
                <a:latin typeface="Calibri" panose="020F0502020204030204" pitchFamily="34" charset="0"/>
                <a:ea typeface="Calibri" panose="020F0502020204030204" pitchFamily="34" charset="0"/>
                <a:cs typeface="Mangal" panose="02040503050203030202" pitchFamily="18" charset="0"/>
              </a:rPr>
              <a:t> </a:t>
            </a:r>
            <a:r>
              <a:rPr lang="en-US" dirty="0">
                <a:latin typeface="Times New Roman" panose="02020603050405020304" pitchFamily="18" charset="0"/>
                <a:ea typeface="Calibri" panose="020F0502020204030204" pitchFamily="34" charset="0"/>
                <a:cs typeface="Mangal" panose="02040503050203030202" pitchFamily="18" charset="0"/>
              </a:rPr>
              <a:t>Capital should not only be adequate but should also be productively employed. Financial plan should prevent wasteful use of capital, avoid idle capacity and ensure proper </a:t>
            </a:r>
            <a:r>
              <a:rPr lang="en-US" dirty="0" err="1">
                <a:latin typeface="Times New Roman" panose="02020603050405020304" pitchFamily="18" charset="0"/>
                <a:ea typeface="Calibri" panose="020F0502020204030204" pitchFamily="34" charset="0"/>
                <a:cs typeface="Mangal" panose="02040503050203030202" pitchFamily="18" charset="0"/>
              </a:rPr>
              <a:t>utilisation</a:t>
            </a:r>
            <a:r>
              <a:rPr lang="en-US" dirty="0">
                <a:latin typeface="Times New Roman" panose="02020603050405020304" pitchFamily="18" charset="0"/>
                <a:ea typeface="Calibri" panose="020F0502020204030204" pitchFamily="34" charset="0"/>
                <a:cs typeface="Mangal" panose="02040503050203030202" pitchFamily="18" charset="0"/>
              </a:rPr>
              <a:t> of funds to build up earning capacity of the enterprise.</a:t>
            </a:r>
            <a:endParaRPr lang="en-US" sz="2400" dirty="0">
              <a:latin typeface="Calibri" panose="020F0502020204030204" pitchFamily="34" charset="0"/>
              <a:ea typeface="Calibri" panose="020F0502020204030204" pitchFamily="34" charset="0"/>
              <a:cs typeface="Mangal" panose="02040503050203030202" pitchFamily="18" charset="0"/>
            </a:endParaRPr>
          </a:p>
          <a:p>
            <a:endParaRPr lang="en-US" dirty="0"/>
          </a:p>
        </p:txBody>
      </p:sp>
      <p:sp>
        <p:nvSpPr>
          <p:cNvPr id="4" name="Date Placeholder 3">
            <a:extLst>
              <a:ext uri="{FF2B5EF4-FFF2-40B4-BE49-F238E27FC236}">
                <a16:creationId xmlns:a16="http://schemas.microsoft.com/office/drawing/2014/main" id="{3721274D-C555-4518-80CE-A3CAE609E6AA}"/>
              </a:ext>
            </a:extLst>
          </p:cNvPr>
          <p:cNvSpPr>
            <a:spLocks noGrp="1"/>
          </p:cNvSpPr>
          <p:nvPr>
            <p:ph type="dt" sz="half" idx="10"/>
          </p:nvPr>
        </p:nvSpPr>
        <p:spPr/>
        <p:txBody>
          <a:bodyPr/>
          <a:lstStyle/>
          <a:p>
            <a:fld id="{1DC30498-F702-4B52-9FBF-9C1C4D52A5D2}" type="datetime1">
              <a:rPr lang="en-US" smtClean="0"/>
              <a:t>7/28/2020</a:t>
            </a:fld>
            <a:endParaRPr lang="en-US"/>
          </a:p>
        </p:txBody>
      </p:sp>
      <p:sp>
        <p:nvSpPr>
          <p:cNvPr id="5" name="Footer Placeholder 4">
            <a:extLst>
              <a:ext uri="{FF2B5EF4-FFF2-40B4-BE49-F238E27FC236}">
                <a16:creationId xmlns:a16="http://schemas.microsoft.com/office/drawing/2014/main" id="{F478948B-B4D3-4470-AED7-E558AC2C3783}"/>
              </a:ext>
            </a:extLst>
          </p:cNvPr>
          <p:cNvSpPr>
            <a:spLocks noGrp="1"/>
          </p:cNvSpPr>
          <p:nvPr>
            <p:ph type="ftr" sz="quarter" idx="11"/>
          </p:nvPr>
        </p:nvSpPr>
        <p:spPr/>
        <p:txBody>
          <a:bodyPr/>
          <a:lstStyle/>
          <a:p>
            <a:r>
              <a:rPr lang="en-US"/>
              <a:t>prepared by Dr D P Sawant, Asso Prof, Dept of Economics, Sheth NKTT College</a:t>
            </a:r>
          </a:p>
        </p:txBody>
      </p:sp>
      <p:sp>
        <p:nvSpPr>
          <p:cNvPr id="6" name="Slide Number Placeholder 5">
            <a:extLst>
              <a:ext uri="{FF2B5EF4-FFF2-40B4-BE49-F238E27FC236}">
                <a16:creationId xmlns:a16="http://schemas.microsoft.com/office/drawing/2014/main" id="{4D422FE8-1AA5-40B8-9101-A8D13A5E03DA}"/>
              </a:ext>
            </a:extLst>
          </p:cNvPr>
          <p:cNvSpPr>
            <a:spLocks noGrp="1"/>
          </p:cNvSpPr>
          <p:nvPr>
            <p:ph type="sldNum" sz="quarter" idx="12"/>
          </p:nvPr>
        </p:nvSpPr>
        <p:spPr/>
        <p:txBody>
          <a:bodyPr/>
          <a:lstStyle/>
          <a:p>
            <a:fld id="{0B1139D2-0AC0-4838-AB2B-194A261775CC}" type="slidenum">
              <a:rPr lang="en-US" smtClean="0"/>
              <a:t>15</a:t>
            </a:fld>
            <a:endParaRPr lang="en-US"/>
          </a:p>
        </p:txBody>
      </p:sp>
    </p:spTree>
    <p:extLst>
      <p:ext uri="{BB962C8B-B14F-4D97-AF65-F5344CB8AC3E}">
        <p14:creationId xmlns:p14="http://schemas.microsoft.com/office/powerpoint/2010/main" val="32773290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40E147-5212-4DA6-AFD1-B2D94B687B3D}"/>
              </a:ext>
            </a:extLst>
          </p:cNvPr>
          <p:cNvSpPr>
            <a:spLocks noGrp="1"/>
          </p:cNvSpPr>
          <p:nvPr>
            <p:ph type="title"/>
          </p:nvPr>
        </p:nvSpPr>
        <p:spPr/>
        <p:txBody>
          <a:bodyPr/>
          <a:lstStyle/>
          <a:p>
            <a:r>
              <a:rPr lang="en-US" sz="4000" dirty="0">
                <a:solidFill>
                  <a:srgbClr val="FFC000"/>
                </a:solidFill>
                <a:latin typeface="Times New Roman" panose="02020603050405020304" pitchFamily="18" charset="0"/>
                <a:ea typeface="Calibri" panose="020F0502020204030204" pitchFamily="34" charset="0"/>
                <a:cs typeface="Mangal" panose="02040503050203030202" pitchFamily="18" charset="0"/>
              </a:rPr>
              <a:t>C</a:t>
            </a:r>
            <a:r>
              <a:rPr lang="en-US" sz="4000" b="1" dirty="0">
                <a:solidFill>
                  <a:srgbClr val="FFC000"/>
                </a:solidFill>
                <a:latin typeface="Times New Roman" panose="02020603050405020304" pitchFamily="18" charset="0"/>
                <a:ea typeface="Calibri" panose="020F0502020204030204" pitchFamily="34" charset="0"/>
                <a:cs typeface="Mangal" panose="02040503050203030202" pitchFamily="18" charset="0"/>
              </a:rPr>
              <a:t>haracteristics of a sound finance</a:t>
            </a:r>
            <a:endParaRPr lang="en-US" dirty="0">
              <a:solidFill>
                <a:srgbClr val="FFC000"/>
              </a:solidFill>
            </a:endParaRPr>
          </a:p>
        </p:txBody>
      </p:sp>
      <p:sp>
        <p:nvSpPr>
          <p:cNvPr id="3" name="Content Placeholder 2">
            <a:extLst>
              <a:ext uri="{FF2B5EF4-FFF2-40B4-BE49-F238E27FC236}">
                <a16:creationId xmlns:a16="http://schemas.microsoft.com/office/drawing/2014/main" id="{CCF1444C-B0E9-4441-A61C-6D5E0B82726C}"/>
              </a:ext>
            </a:extLst>
          </p:cNvPr>
          <p:cNvSpPr>
            <a:spLocks noGrp="1"/>
          </p:cNvSpPr>
          <p:nvPr>
            <p:ph idx="1"/>
          </p:nvPr>
        </p:nvSpPr>
        <p:spPr>
          <a:xfrm>
            <a:off x="1154954" y="2152357"/>
            <a:ext cx="8825659" cy="3867443"/>
          </a:xfrm>
        </p:spPr>
        <p:txBody>
          <a:bodyPr>
            <a:normAutofit fontScale="92500" lnSpcReduction="10000"/>
          </a:bodyPr>
          <a:lstStyle/>
          <a:p>
            <a:pPr marL="0" marR="0" lvl="0" indent="0" algn="just">
              <a:lnSpc>
                <a:spcPct val="107000"/>
              </a:lnSpc>
              <a:spcBef>
                <a:spcPts val="0"/>
              </a:spcBef>
              <a:spcAft>
                <a:spcPts val="0"/>
              </a:spcAft>
              <a:buNone/>
            </a:pPr>
            <a:r>
              <a:rPr lang="en-US" b="1" dirty="0">
                <a:latin typeface="Times New Roman" panose="02020603050405020304" pitchFamily="18" charset="0"/>
                <a:ea typeface="Calibri" panose="020F0502020204030204" pitchFamily="34" charset="0"/>
                <a:cs typeface="Mangal" panose="02040503050203030202" pitchFamily="18" charset="0"/>
              </a:rPr>
              <a:t>5.  Liquidity:</a:t>
            </a:r>
            <a:endParaRPr lang="en-US" sz="2400" dirty="0">
              <a:latin typeface="Calibri" panose="020F0502020204030204" pitchFamily="34" charset="0"/>
              <a:ea typeface="Calibri" panose="020F0502020204030204" pitchFamily="34" charset="0"/>
              <a:cs typeface="Mangal" panose="02040503050203030202" pitchFamily="18" charset="0"/>
            </a:endParaRPr>
          </a:p>
          <a:p>
            <a:pPr marL="0" marR="0" algn="just">
              <a:lnSpc>
                <a:spcPct val="107000"/>
              </a:lnSpc>
              <a:spcBef>
                <a:spcPts val="0"/>
              </a:spcBef>
              <a:spcAft>
                <a:spcPts val="0"/>
              </a:spcAft>
            </a:pPr>
            <a:r>
              <a:rPr lang="en-US" dirty="0">
                <a:latin typeface="Times New Roman" panose="02020603050405020304" pitchFamily="18" charset="0"/>
                <a:ea typeface="Calibri" panose="020F0502020204030204" pitchFamily="34" charset="0"/>
                <a:cs typeface="Mangal" panose="02040503050203030202" pitchFamily="18" charset="0"/>
              </a:rPr>
              <a:t>It means that a reasonable percentage of the current assets must be kept in the form of liquid cash. Cash is required to finance purchases, to pay salaries, wages and other incidental expenses. The degree of liquidity to be maintained is determined by the size of the company, its age, its credit status, the nature of its operations, the rate of turnover etc.</a:t>
            </a:r>
            <a:endParaRPr lang="en-US" sz="2400" dirty="0">
              <a:latin typeface="Calibri" panose="020F0502020204030204" pitchFamily="34" charset="0"/>
              <a:ea typeface="Calibri" panose="020F0502020204030204" pitchFamily="34" charset="0"/>
              <a:cs typeface="Mangal" panose="02040503050203030202" pitchFamily="18" charset="0"/>
            </a:endParaRPr>
          </a:p>
          <a:p>
            <a:pPr marL="0" marR="0" lvl="0" indent="0" algn="just">
              <a:lnSpc>
                <a:spcPct val="107000"/>
              </a:lnSpc>
              <a:spcBef>
                <a:spcPts val="0"/>
              </a:spcBef>
              <a:spcAft>
                <a:spcPts val="0"/>
              </a:spcAft>
              <a:buNone/>
            </a:pPr>
            <a:r>
              <a:rPr lang="en-US" b="1" dirty="0">
                <a:latin typeface="Times New Roman" panose="02020603050405020304" pitchFamily="18" charset="0"/>
                <a:ea typeface="Calibri" panose="020F0502020204030204" pitchFamily="34" charset="0"/>
                <a:cs typeface="Mangal" panose="02040503050203030202" pitchFamily="18" charset="0"/>
              </a:rPr>
              <a:t>6.  Anticipation of contingencies</a:t>
            </a:r>
            <a:endParaRPr lang="en-US" sz="2400" dirty="0">
              <a:latin typeface="Calibri" panose="020F0502020204030204" pitchFamily="34" charset="0"/>
              <a:ea typeface="Calibri" panose="020F0502020204030204" pitchFamily="34" charset="0"/>
              <a:cs typeface="Mangal" panose="02040503050203030202" pitchFamily="18" charset="0"/>
            </a:endParaRPr>
          </a:p>
          <a:p>
            <a:pPr marL="0" marR="0" algn="just">
              <a:lnSpc>
                <a:spcPct val="107000"/>
              </a:lnSpc>
              <a:spcBef>
                <a:spcPts val="0"/>
              </a:spcBef>
              <a:spcAft>
                <a:spcPts val="0"/>
              </a:spcAft>
            </a:pPr>
            <a:r>
              <a:rPr lang="en-US" dirty="0">
                <a:latin typeface="Times New Roman" panose="02020603050405020304" pitchFamily="18" charset="0"/>
                <a:ea typeface="Calibri" panose="020F0502020204030204" pitchFamily="34" charset="0"/>
                <a:cs typeface="Mangal" panose="02040503050203030202" pitchFamily="18" charset="0"/>
              </a:rPr>
              <a:t>The planners should </a:t>
            </a:r>
            <a:r>
              <a:rPr lang="en-US" dirty="0" err="1">
                <a:latin typeface="Times New Roman" panose="02020603050405020304" pitchFamily="18" charset="0"/>
                <a:ea typeface="Calibri" panose="020F0502020204030204" pitchFamily="34" charset="0"/>
                <a:cs typeface="Mangal" panose="02040503050203030202" pitchFamily="18" charset="0"/>
              </a:rPr>
              <a:t>visualise</a:t>
            </a:r>
            <a:r>
              <a:rPr lang="en-US" dirty="0">
                <a:latin typeface="Times New Roman" panose="02020603050405020304" pitchFamily="18" charset="0"/>
                <a:ea typeface="Calibri" panose="020F0502020204030204" pitchFamily="34" charset="0"/>
                <a:cs typeface="Mangal" panose="02040503050203030202" pitchFamily="18" charset="0"/>
              </a:rPr>
              <a:t> contingencies or emergency situations in designing their financial plan. This may lead to keeping of some surplus capital for meeting the unforeseen events. It would be better if these contingencies are anticipated in advance</a:t>
            </a:r>
          </a:p>
          <a:p>
            <a:pPr marL="0" marR="0" indent="0" algn="just">
              <a:lnSpc>
                <a:spcPct val="107000"/>
              </a:lnSpc>
              <a:spcBef>
                <a:spcPts val="0"/>
              </a:spcBef>
              <a:spcAft>
                <a:spcPts val="0"/>
              </a:spcAft>
              <a:buNone/>
            </a:pPr>
            <a:r>
              <a:rPr lang="en-US" b="1" dirty="0">
                <a:latin typeface="Times New Roman" panose="02020603050405020304" pitchFamily="18" charset="0"/>
                <a:ea typeface="Calibri" panose="020F0502020204030204" pitchFamily="34" charset="0"/>
                <a:cs typeface="Mangal" panose="02040503050203030202" pitchFamily="18" charset="0"/>
              </a:rPr>
              <a:t>7.  Economy:</a:t>
            </a:r>
            <a:endParaRPr lang="en-US" sz="2400" dirty="0">
              <a:latin typeface="Calibri" panose="020F0502020204030204" pitchFamily="34" charset="0"/>
              <a:ea typeface="Calibri" panose="020F0502020204030204" pitchFamily="34" charset="0"/>
              <a:cs typeface="Mangal" panose="02040503050203030202" pitchFamily="18" charset="0"/>
            </a:endParaRPr>
          </a:p>
          <a:p>
            <a:pPr marL="0" marR="0" algn="just">
              <a:lnSpc>
                <a:spcPct val="107000"/>
              </a:lnSpc>
              <a:spcBef>
                <a:spcPts val="0"/>
              </a:spcBef>
              <a:spcAft>
                <a:spcPts val="0"/>
              </a:spcAft>
            </a:pPr>
            <a:r>
              <a:rPr lang="en-US" dirty="0">
                <a:latin typeface="Times New Roman" panose="02020603050405020304" pitchFamily="18" charset="0"/>
                <a:ea typeface="Calibri" panose="020F0502020204030204" pitchFamily="34" charset="0"/>
                <a:cs typeface="Mangal" panose="02040503050203030202" pitchFamily="18" charset="0"/>
              </a:rPr>
              <a:t>Last but not the least, the financial open be made in such a manner that the cost of capital procurement should be minimum. The capital </a:t>
            </a:r>
            <a:r>
              <a:rPr lang="en-US" dirty="0" err="1">
                <a:latin typeface="Times New Roman" panose="02020603050405020304" pitchFamily="18" charset="0"/>
                <a:ea typeface="Calibri" panose="020F0502020204030204" pitchFamily="34" charset="0"/>
                <a:cs typeface="Mangal" panose="02040503050203030202" pitchFamily="18" charset="0"/>
              </a:rPr>
              <a:t>mobilised</a:t>
            </a:r>
            <a:r>
              <a:rPr lang="en-US" dirty="0">
                <a:latin typeface="Times New Roman" panose="02020603050405020304" pitchFamily="18" charset="0"/>
                <a:ea typeface="Calibri" panose="020F0502020204030204" pitchFamily="34" charset="0"/>
                <a:cs typeface="Mangal" panose="02040503050203030202" pitchFamily="18" charset="0"/>
              </a:rPr>
              <a:t> should not impose disproportionate burden on the company. The fixed dividend on preference shares, the interest on loans and debentures should be related to the earning capacity. The fixed interest payments should not reduce the profits of the company and hamper its sustained growth.</a:t>
            </a:r>
            <a:endParaRPr lang="en-US" sz="2400" dirty="0">
              <a:latin typeface="Calibri" panose="020F0502020204030204" pitchFamily="34" charset="0"/>
              <a:ea typeface="Calibri" panose="020F0502020204030204" pitchFamily="34" charset="0"/>
              <a:cs typeface="Mangal" panose="02040503050203030202" pitchFamily="18" charset="0"/>
            </a:endParaRPr>
          </a:p>
          <a:p>
            <a:endParaRPr lang="en-US" dirty="0"/>
          </a:p>
        </p:txBody>
      </p:sp>
      <p:sp>
        <p:nvSpPr>
          <p:cNvPr id="4" name="Date Placeholder 3">
            <a:extLst>
              <a:ext uri="{FF2B5EF4-FFF2-40B4-BE49-F238E27FC236}">
                <a16:creationId xmlns:a16="http://schemas.microsoft.com/office/drawing/2014/main" id="{69EF1C33-0B1D-4108-A1CE-EDCEC1E7421A}"/>
              </a:ext>
            </a:extLst>
          </p:cNvPr>
          <p:cNvSpPr>
            <a:spLocks noGrp="1"/>
          </p:cNvSpPr>
          <p:nvPr>
            <p:ph type="dt" sz="half" idx="10"/>
          </p:nvPr>
        </p:nvSpPr>
        <p:spPr/>
        <p:txBody>
          <a:bodyPr/>
          <a:lstStyle/>
          <a:p>
            <a:fld id="{EA9D05C6-F6C2-411D-A8B9-CDE5B96990B3}" type="datetime1">
              <a:rPr lang="en-US" smtClean="0"/>
              <a:t>7/28/2020</a:t>
            </a:fld>
            <a:endParaRPr lang="en-US"/>
          </a:p>
        </p:txBody>
      </p:sp>
      <p:sp>
        <p:nvSpPr>
          <p:cNvPr id="5" name="Footer Placeholder 4">
            <a:extLst>
              <a:ext uri="{FF2B5EF4-FFF2-40B4-BE49-F238E27FC236}">
                <a16:creationId xmlns:a16="http://schemas.microsoft.com/office/drawing/2014/main" id="{D97FD823-1658-43F8-8003-DC501BF54EDA}"/>
              </a:ext>
            </a:extLst>
          </p:cNvPr>
          <p:cNvSpPr>
            <a:spLocks noGrp="1"/>
          </p:cNvSpPr>
          <p:nvPr>
            <p:ph type="ftr" sz="quarter" idx="11"/>
          </p:nvPr>
        </p:nvSpPr>
        <p:spPr/>
        <p:txBody>
          <a:bodyPr/>
          <a:lstStyle/>
          <a:p>
            <a:r>
              <a:rPr lang="en-US"/>
              <a:t>prepared by Dr D P Sawant, Asso Prof, Dept of Economics, Sheth NKTT College</a:t>
            </a:r>
          </a:p>
        </p:txBody>
      </p:sp>
      <p:sp>
        <p:nvSpPr>
          <p:cNvPr id="6" name="Slide Number Placeholder 5">
            <a:extLst>
              <a:ext uri="{FF2B5EF4-FFF2-40B4-BE49-F238E27FC236}">
                <a16:creationId xmlns:a16="http://schemas.microsoft.com/office/drawing/2014/main" id="{2EB7B36F-400C-48AF-93D5-A6B4CA289335}"/>
              </a:ext>
            </a:extLst>
          </p:cNvPr>
          <p:cNvSpPr>
            <a:spLocks noGrp="1"/>
          </p:cNvSpPr>
          <p:nvPr>
            <p:ph type="sldNum" sz="quarter" idx="12"/>
          </p:nvPr>
        </p:nvSpPr>
        <p:spPr/>
        <p:txBody>
          <a:bodyPr/>
          <a:lstStyle/>
          <a:p>
            <a:fld id="{0B1139D2-0AC0-4838-AB2B-194A261775CC}" type="slidenum">
              <a:rPr lang="en-US" smtClean="0"/>
              <a:t>16</a:t>
            </a:fld>
            <a:endParaRPr lang="en-US"/>
          </a:p>
        </p:txBody>
      </p:sp>
    </p:spTree>
    <p:extLst>
      <p:ext uri="{BB962C8B-B14F-4D97-AF65-F5344CB8AC3E}">
        <p14:creationId xmlns:p14="http://schemas.microsoft.com/office/powerpoint/2010/main" val="33711182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33D085-2A67-48CE-B598-2FD7BD74D46C}"/>
              </a:ext>
            </a:extLst>
          </p:cNvPr>
          <p:cNvSpPr>
            <a:spLocks noGrp="1"/>
          </p:cNvSpPr>
          <p:nvPr>
            <p:ph type="title"/>
          </p:nvPr>
        </p:nvSpPr>
        <p:spPr>
          <a:xfrm>
            <a:off x="838200" y="365126"/>
            <a:ext cx="10515600" cy="1576216"/>
          </a:xfrm>
        </p:spPr>
        <p:txBody>
          <a:bodyPr>
            <a:normAutofit/>
          </a:bodyPr>
          <a:lstStyle/>
          <a:p>
            <a:pPr algn="ctr"/>
            <a:r>
              <a:rPr lang="en-US" sz="3600" b="1" dirty="0">
                <a:solidFill>
                  <a:srgbClr val="FFC000"/>
                </a:solidFill>
                <a:latin typeface="Times New Roman" panose="02020603050405020304" pitchFamily="18" charset="0"/>
                <a:ea typeface="Calibri" panose="020F0502020204030204" pitchFamily="34" charset="0"/>
                <a:cs typeface="Mangal" panose="02040503050203030202" pitchFamily="18" charset="0"/>
              </a:rPr>
              <a:t>Functional Finance</a:t>
            </a:r>
            <a:endParaRPr lang="en-US" sz="3600" dirty="0">
              <a:solidFill>
                <a:srgbClr val="FFC000"/>
              </a:solidFill>
            </a:endParaRPr>
          </a:p>
        </p:txBody>
      </p:sp>
      <p:sp>
        <p:nvSpPr>
          <p:cNvPr id="3" name="Content Placeholder 2">
            <a:extLst>
              <a:ext uri="{FF2B5EF4-FFF2-40B4-BE49-F238E27FC236}">
                <a16:creationId xmlns:a16="http://schemas.microsoft.com/office/drawing/2014/main" id="{1D7FE16D-AD7A-477A-9546-10F26AAC90D8}"/>
              </a:ext>
            </a:extLst>
          </p:cNvPr>
          <p:cNvSpPr>
            <a:spLocks noGrp="1"/>
          </p:cNvSpPr>
          <p:nvPr>
            <p:ph idx="1"/>
          </p:nvPr>
        </p:nvSpPr>
        <p:spPr/>
        <p:txBody>
          <a:bodyPr/>
          <a:lstStyle/>
          <a:p>
            <a:pPr marL="0" marR="0" algn="just">
              <a:lnSpc>
                <a:spcPct val="107000"/>
              </a:lnSpc>
              <a:spcBef>
                <a:spcPts val="0"/>
              </a:spcBef>
              <a:spcAft>
                <a:spcPts val="800"/>
              </a:spcAft>
            </a:pPr>
            <a:r>
              <a:rPr lang="en-US" dirty="0">
                <a:latin typeface="Times New Roman" panose="02020603050405020304" pitchFamily="18" charset="0"/>
                <a:ea typeface="Calibri" panose="020F0502020204030204" pitchFamily="34" charset="0"/>
                <a:cs typeface="Mangal" panose="02040503050203030202" pitchFamily="18" charset="0"/>
              </a:rPr>
              <a:t>It states that government should finance itself to meet explicit goals, such as taming the business cycle, achieving full employment, ensuring growth, and low inflation.</a:t>
            </a:r>
            <a:endParaRPr lang="en-US" sz="2400" dirty="0">
              <a:latin typeface="Calibri" panose="020F0502020204030204" pitchFamily="34" charset="0"/>
              <a:ea typeface="Calibri" panose="020F0502020204030204" pitchFamily="34" charset="0"/>
              <a:cs typeface="Mangal" panose="02040503050203030202" pitchFamily="18" charset="0"/>
            </a:endParaRPr>
          </a:p>
          <a:p>
            <a:pPr marL="0" marR="0" algn="just">
              <a:lnSpc>
                <a:spcPct val="107000"/>
              </a:lnSpc>
              <a:spcBef>
                <a:spcPts val="0"/>
              </a:spcBef>
              <a:spcAft>
                <a:spcPts val="800"/>
              </a:spcAft>
            </a:pPr>
            <a:r>
              <a:rPr lang="en-US" dirty="0">
                <a:latin typeface="Times New Roman" panose="02020603050405020304" pitchFamily="18" charset="0"/>
                <a:ea typeface="Calibri" panose="020F0502020204030204" pitchFamily="34" charset="0"/>
                <a:cs typeface="Mangal" panose="02040503050203030202" pitchFamily="18" charset="0"/>
              </a:rPr>
              <a:t>This refers to an economic theory which hopes to put an end to business cycles through appropriate government policy. It was developed by British economist Abba P. Lerner during the Second World War.</a:t>
            </a:r>
            <a:endParaRPr lang="en-US" sz="2400" dirty="0">
              <a:latin typeface="Calibri" panose="020F0502020204030204" pitchFamily="34" charset="0"/>
              <a:ea typeface="Calibri" panose="020F0502020204030204" pitchFamily="34" charset="0"/>
              <a:cs typeface="Mangal" panose="02040503050203030202" pitchFamily="18" charset="0"/>
            </a:endParaRPr>
          </a:p>
          <a:p>
            <a:endParaRPr lang="en-US" dirty="0"/>
          </a:p>
        </p:txBody>
      </p:sp>
      <p:sp>
        <p:nvSpPr>
          <p:cNvPr id="4" name="Date Placeholder 3">
            <a:extLst>
              <a:ext uri="{FF2B5EF4-FFF2-40B4-BE49-F238E27FC236}">
                <a16:creationId xmlns:a16="http://schemas.microsoft.com/office/drawing/2014/main" id="{0C7A4036-5BDC-42D5-8575-7A35EA6B1850}"/>
              </a:ext>
            </a:extLst>
          </p:cNvPr>
          <p:cNvSpPr>
            <a:spLocks noGrp="1"/>
          </p:cNvSpPr>
          <p:nvPr>
            <p:ph type="dt" sz="half" idx="10"/>
          </p:nvPr>
        </p:nvSpPr>
        <p:spPr/>
        <p:txBody>
          <a:bodyPr/>
          <a:lstStyle/>
          <a:p>
            <a:fld id="{EC7104E6-AD06-4CFB-A9CD-A45A58B28BCE}" type="datetime1">
              <a:rPr lang="en-US" smtClean="0"/>
              <a:t>7/28/2020</a:t>
            </a:fld>
            <a:endParaRPr lang="en-US"/>
          </a:p>
        </p:txBody>
      </p:sp>
      <p:sp>
        <p:nvSpPr>
          <p:cNvPr id="5" name="Footer Placeholder 4">
            <a:extLst>
              <a:ext uri="{FF2B5EF4-FFF2-40B4-BE49-F238E27FC236}">
                <a16:creationId xmlns:a16="http://schemas.microsoft.com/office/drawing/2014/main" id="{9C4E0879-069C-4A3B-BA01-5FDC21554A5E}"/>
              </a:ext>
            </a:extLst>
          </p:cNvPr>
          <p:cNvSpPr>
            <a:spLocks noGrp="1"/>
          </p:cNvSpPr>
          <p:nvPr>
            <p:ph type="ftr" sz="quarter" idx="11"/>
          </p:nvPr>
        </p:nvSpPr>
        <p:spPr/>
        <p:txBody>
          <a:bodyPr/>
          <a:lstStyle/>
          <a:p>
            <a:r>
              <a:rPr lang="en-US"/>
              <a:t>prepared by Dr D P Sawant, Asso Prof, Dept of Economics, Sheth NKTT College</a:t>
            </a:r>
          </a:p>
        </p:txBody>
      </p:sp>
      <p:sp>
        <p:nvSpPr>
          <p:cNvPr id="6" name="Slide Number Placeholder 5">
            <a:extLst>
              <a:ext uri="{FF2B5EF4-FFF2-40B4-BE49-F238E27FC236}">
                <a16:creationId xmlns:a16="http://schemas.microsoft.com/office/drawing/2014/main" id="{EA09BFB5-2F5E-4BB9-86C5-FE1EFA28BF08}"/>
              </a:ext>
            </a:extLst>
          </p:cNvPr>
          <p:cNvSpPr>
            <a:spLocks noGrp="1"/>
          </p:cNvSpPr>
          <p:nvPr>
            <p:ph type="sldNum" sz="quarter" idx="12"/>
          </p:nvPr>
        </p:nvSpPr>
        <p:spPr/>
        <p:txBody>
          <a:bodyPr/>
          <a:lstStyle/>
          <a:p>
            <a:fld id="{0B1139D2-0AC0-4838-AB2B-194A261775CC}" type="slidenum">
              <a:rPr lang="en-US" smtClean="0"/>
              <a:t>17</a:t>
            </a:fld>
            <a:endParaRPr lang="en-US"/>
          </a:p>
        </p:txBody>
      </p:sp>
    </p:spTree>
    <p:extLst>
      <p:ext uri="{BB962C8B-B14F-4D97-AF65-F5344CB8AC3E}">
        <p14:creationId xmlns:p14="http://schemas.microsoft.com/office/powerpoint/2010/main" val="214857707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D1D540-D1C4-4C85-A205-F1C13AABA6AE}"/>
              </a:ext>
            </a:extLst>
          </p:cNvPr>
          <p:cNvSpPr>
            <a:spLocks noGrp="1"/>
          </p:cNvSpPr>
          <p:nvPr>
            <p:ph type="title"/>
          </p:nvPr>
        </p:nvSpPr>
        <p:spPr>
          <a:xfrm>
            <a:off x="838200" y="281354"/>
            <a:ext cx="10515600" cy="1659988"/>
          </a:xfrm>
        </p:spPr>
        <p:txBody>
          <a:bodyPr>
            <a:normAutofit/>
          </a:bodyPr>
          <a:lstStyle/>
          <a:p>
            <a:pPr lvl="0" indent="-228600" algn="ctr">
              <a:lnSpc>
                <a:spcPct val="107000"/>
              </a:lnSpc>
              <a:spcBef>
                <a:spcPts val="0"/>
              </a:spcBef>
              <a:spcAft>
                <a:spcPts val="800"/>
              </a:spcAft>
            </a:pPr>
            <a:r>
              <a:rPr lang="en-US" sz="3600" b="1" dirty="0">
                <a:solidFill>
                  <a:srgbClr val="FFC000"/>
                </a:solidFill>
                <a:latin typeface="Times New Roman" panose="02020603050405020304" pitchFamily="18" charset="0"/>
                <a:ea typeface="Calibri" panose="020F0502020204030204" pitchFamily="34" charset="0"/>
                <a:cs typeface="Mangal" panose="02040503050203030202" pitchFamily="18" charset="0"/>
              </a:rPr>
              <a:t>Principles of Functional Finance</a:t>
            </a:r>
            <a:br>
              <a:rPr lang="en-US" sz="1900" dirty="0">
                <a:solidFill>
                  <a:prstClr val="black"/>
                </a:solidFill>
                <a:latin typeface="Calibri" panose="020F0502020204030204" pitchFamily="34" charset="0"/>
                <a:ea typeface="Calibri" panose="020F0502020204030204" pitchFamily="34" charset="0"/>
                <a:cs typeface="Mangal" panose="02040503050203030202" pitchFamily="18" charset="0"/>
              </a:rPr>
            </a:br>
            <a:endParaRPr lang="en-US" dirty="0"/>
          </a:p>
        </p:txBody>
      </p:sp>
      <p:sp>
        <p:nvSpPr>
          <p:cNvPr id="3" name="Content Placeholder 2">
            <a:extLst>
              <a:ext uri="{FF2B5EF4-FFF2-40B4-BE49-F238E27FC236}">
                <a16:creationId xmlns:a16="http://schemas.microsoft.com/office/drawing/2014/main" id="{3BACA2FE-4566-4770-8028-169DAFE4EB22}"/>
              </a:ext>
            </a:extLst>
          </p:cNvPr>
          <p:cNvSpPr>
            <a:spLocks noGrp="1"/>
          </p:cNvSpPr>
          <p:nvPr>
            <p:ph idx="1"/>
          </p:nvPr>
        </p:nvSpPr>
        <p:spPr>
          <a:xfrm>
            <a:off x="838200" y="2475914"/>
            <a:ext cx="10515600" cy="3701049"/>
          </a:xfrm>
        </p:spPr>
        <p:txBody>
          <a:bodyPr>
            <a:normAutofit/>
          </a:bodyPr>
          <a:lstStyle/>
          <a:p>
            <a:pPr marL="342900" marR="0" lvl="0" indent="-342900" algn="just">
              <a:lnSpc>
                <a:spcPct val="107000"/>
              </a:lnSpc>
              <a:spcBef>
                <a:spcPts val="0"/>
              </a:spcBef>
              <a:spcAft>
                <a:spcPts val="0"/>
              </a:spcAft>
              <a:buFont typeface="+mj-lt"/>
              <a:buAutoNum type="arabicPeriod"/>
            </a:pPr>
            <a:r>
              <a:rPr lang="en-US" b="1" dirty="0">
                <a:latin typeface="Times New Roman" panose="02020603050405020304" pitchFamily="18" charset="0"/>
                <a:ea typeface="Calibri" panose="020F0502020204030204" pitchFamily="34" charset="0"/>
                <a:cs typeface="Mangal" panose="02040503050203030202" pitchFamily="18" charset="0"/>
              </a:rPr>
              <a:t>Governments have to intervene</a:t>
            </a:r>
            <a:r>
              <a:rPr lang="en-US" dirty="0">
                <a:latin typeface="Times New Roman" panose="02020603050405020304" pitchFamily="18" charset="0"/>
                <a:ea typeface="Calibri" panose="020F0502020204030204" pitchFamily="34" charset="0"/>
                <a:cs typeface="Mangal" panose="02040503050203030202" pitchFamily="18" charset="0"/>
              </a:rPr>
              <a:t> in the national and global economy; these economies are not self-regulating.</a:t>
            </a:r>
            <a:endParaRPr lang="en-US" sz="2400" dirty="0">
              <a:latin typeface="Calibri" panose="020F0502020204030204" pitchFamily="34" charset="0"/>
              <a:ea typeface="Calibri" panose="020F0502020204030204" pitchFamily="34" charset="0"/>
              <a:cs typeface="Mangal" panose="02040503050203030202" pitchFamily="18" charset="0"/>
            </a:endParaRPr>
          </a:p>
          <a:p>
            <a:pPr marL="342900" marR="0" lvl="0" indent="-342900" algn="just">
              <a:lnSpc>
                <a:spcPct val="107000"/>
              </a:lnSpc>
              <a:spcBef>
                <a:spcPts val="0"/>
              </a:spcBef>
              <a:spcAft>
                <a:spcPts val="0"/>
              </a:spcAft>
              <a:buFont typeface="+mj-lt"/>
              <a:buAutoNum type="arabicPeriod"/>
            </a:pPr>
            <a:r>
              <a:rPr lang="en-US" dirty="0">
                <a:latin typeface="Times New Roman" panose="02020603050405020304" pitchFamily="18" charset="0"/>
                <a:ea typeface="Calibri" panose="020F0502020204030204" pitchFamily="34" charset="0"/>
                <a:cs typeface="Mangal" panose="02040503050203030202" pitchFamily="18" charset="0"/>
              </a:rPr>
              <a:t>The principal economic objective of the state should be </a:t>
            </a:r>
            <a:r>
              <a:rPr lang="en-US" b="1" dirty="0">
                <a:latin typeface="Times New Roman" panose="02020603050405020304" pitchFamily="18" charset="0"/>
                <a:ea typeface="Calibri" panose="020F0502020204030204" pitchFamily="34" charset="0"/>
                <a:cs typeface="Mangal" panose="02040503050203030202" pitchFamily="18" charset="0"/>
              </a:rPr>
              <a:t>to ensure a prosperous economy</a:t>
            </a:r>
            <a:r>
              <a:rPr lang="en-US" dirty="0">
                <a:latin typeface="Times New Roman" panose="02020603050405020304" pitchFamily="18" charset="0"/>
                <a:ea typeface="Calibri" panose="020F0502020204030204" pitchFamily="34" charset="0"/>
                <a:cs typeface="Mangal" panose="02040503050203030202" pitchFamily="18" charset="0"/>
              </a:rPr>
              <a:t>.</a:t>
            </a:r>
            <a:endParaRPr lang="en-US" sz="2400" dirty="0">
              <a:latin typeface="Calibri" panose="020F0502020204030204" pitchFamily="34" charset="0"/>
              <a:ea typeface="Calibri" panose="020F0502020204030204" pitchFamily="34" charset="0"/>
              <a:cs typeface="Mangal" panose="02040503050203030202" pitchFamily="18" charset="0"/>
            </a:endParaRPr>
          </a:p>
          <a:p>
            <a:pPr marL="342900" marR="0" lvl="0" indent="-342900" algn="just">
              <a:lnSpc>
                <a:spcPct val="107000"/>
              </a:lnSpc>
              <a:spcBef>
                <a:spcPts val="0"/>
              </a:spcBef>
              <a:spcAft>
                <a:spcPts val="0"/>
              </a:spcAft>
              <a:buFont typeface="+mj-lt"/>
              <a:buAutoNum type="arabicPeriod"/>
            </a:pPr>
            <a:r>
              <a:rPr lang="en-US" b="1" dirty="0">
                <a:latin typeface="Times New Roman" panose="02020603050405020304" pitchFamily="18" charset="0"/>
                <a:ea typeface="Calibri" panose="020F0502020204030204" pitchFamily="34" charset="0"/>
                <a:cs typeface="Mangal" panose="02040503050203030202" pitchFamily="18" charset="0"/>
              </a:rPr>
              <a:t>Money i</a:t>
            </a:r>
            <a:r>
              <a:rPr lang="en-US" dirty="0">
                <a:latin typeface="Times New Roman" panose="02020603050405020304" pitchFamily="18" charset="0"/>
                <a:ea typeface="Calibri" panose="020F0502020204030204" pitchFamily="34" charset="0"/>
                <a:cs typeface="Mangal" panose="02040503050203030202" pitchFamily="18" charset="0"/>
              </a:rPr>
              <a:t>s a creature of the state; it has to be managed.</a:t>
            </a:r>
            <a:endParaRPr lang="en-US" sz="2400" dirty="0">
              <a:latin typeface="Calibri" panose="020F0502020204030204" pitchFamily="34" charset="0"/>
              <a:ea typeface="Calibri" panose="020F0502020204030204" pitchFamily="34" charset="0"/>
              <a:cs typeface="Mangal" panose="02040503050203030202" pitchFamily="18" charset="0"/>
            </a:endParaRPr>
          </a:p>
          <a:p>
            <a:pPr marL="342900" marR="0" lvl="0" indent="-342900" algn="just">
              <a:lnSpc>
                <a:spcPct val="107000"/>
              </a:lnSpc>
              <a:spcBef>
                <a:spcPts val="0"/>
              </a:spcBef>
              <a:spcAft>
                <a:spcPts val="0"/>
              </a:spcAft>
              <a:buFont typeface="+mj-lt"/>
              <a:buAutoNum type="arabicPeriod"/>
            </a:pPr>
            <a:r>
              <a:rPr lang="en-US" dirty="0">
                <a:latin typeface="Times New Roman" panose="02020603050405020304" pitchFamily="18" charset="0"/>
                <a:ea typeface="Calibri" panose="020F0502020204030204" pitchFamily="34" charset="0"/>
                <a:cs typeface="Mangal" panose="02040503050203030202" pitchFamily="18" charset="0"/>
              </a:rPr>
              <a:t>Fiscal policy should be directed in light of its impact on the economy, and the budget should be managed accordingly, that is, </a:t>
            </a:r>
            <a:r>
              <a:rPr lang="en-US" b="1" dirty="0">
                <a:latin typeface="Times New Roman" panose="02020603050405020304" pitchFamily="18" charset="0"/>
                <a:ea typeface="Calibri" panose="020F0502020204030204" pitchFamily="34" charset="0"/>
                <a:cs typeface="Mangal" panose="02040503050203030202" pitchFamily="18" charset="0"/>
              </a:rPr>
              <a:t>'balancing revenue and spending' is not important</a:t>
            </a:r>
            <a:r>
              <a:rPr lang="en-US" dirty="0">
                <a:latin typeface="Times New Roman" panose="02020603050405020304" pitchFamily="18" charset="0"/>
                <a:ea typeface="Calibri" panose="020F0502020204030204" pitchFamily="34" charset="0"/>
                <a:cs typeface="Mangal" panose="02040503050203030202" pitchFamily="18" charset="0"/>
              </a:rPr>
              <a:t>; prosperity is important.</a:t>
            </a:r>
            <a:endParaRPr lang="en-US" sz="2400" dirty="0">
              <a:latin typeface="Calibri" panose="020F0502020204030204" pitchFamily="34" charset="0"/>
              <a:ea typeface="Calibri" panose="020F0502020204030204" pitchFamily="34" charset="0"/>
              <a:cs typeface="Mangal" panose="02040503050203030202" pitchFamily="18" charset="0"/>
            </a:endParaRPr>
          </a:p>
          <a:p>
            <a:pPr marL="342900" marR="0" lvl="0" indent="-342900" algn="just">
              <a:lnSpc>
                <a:spcPct val="107000"/>
              </a:lnSpc>
              <a:spcBef>
                <a:spcPts val="0"/>
              </a:spcBef>
              <a:spcAft>
                <a:spcPts val="800"/>
              </a:spcAft>
              <a:buFont typeface="+mj-lt"/>
              <a:buAutoNum type="arabicPeriod"/>
            </a:pPr>
            <a:r>
              <a:rPr lang="en-US" dirty="0">
                <a:latin typeface="Times New Roman" panose="02020603050405020304" pitchFamily="18" charset="0"/>
                <a:ea typeface="Calibri" panose="020F0502020204030204" pitchFamily="34" charset="0"/>
                <a:cs typeface="Mangal" panose="02040503050203030202" pitchFamily="18" charset="0"/>
              </a:rPr>
              <a:t>The amount and pace of government spending should be set in light of the desired level of activity, and taxes should be levied for their economic impact, rather than to raise revenue.</a:t>
            </a:r>
            <a:endParaRPr lang="en-US" sz="2400" dirty="0">
              <a:latin typeface="Calibri" panose="020F0502020204030204" pitchFamily="34" charset="0"/>
              <a:ea typeface="Calibri" panose="020F0502020204030204" pitchFamily="34" charset="0"/>
              <a:cs typeface="Mangal" panose="02040503050203030202" pitchFamily="18" charset="0"/>
            </a:endParaRPr>
          </a:p>
          <a:p>
            <a:pPr marL="0" indent="0">
              <a:buNone/>
            </a:pPr>
            <a:r>
              <a:rPr lang="en-US" dirty="0">
                <a:latin typeface="Times New Roman" panose="02020603050405020304" pitchFamily="18" charset="0"/>
                <a:ea typeface="Calibri" panose="020F0502020204030204" pitchFamily="34" charset="0"/>
              </a:rPr>
              <a:t>6. Principles of 'sound finance' apply to individuals. They make sense for individuals, households, businesses, and non-sovereign governments (such as cities and individual US states) but do not apply to the governments of sovereign states, capable of issuing money</a:t>
            </a:r>
            <a:endParaRPr lang="en-US" dirty="0"/>
          </a:p>
        </p:txBody>
      </p:sp>
      <p:sp>
        <p:nvSpPr>
          <p:cNvPr id="4" name="Date Placeholder 3">
            <a:extLst>
              <a:ext uri="{FF2B5EF4-FFF2-40B4-BE49-F238E27FC236}">
                <a16:creationId xmlns:a16="http://schemas.microsoft.com/office/drawing/2014/main" id="{C03C8213-8857-4EA4-A3C8-EF8E3EC5CCBD}"/>
              </a:ext>
            </a:extLst>
          </p:cNvPr>
          <p:cNvSpPr>
            <a:spLocks noGrp="1"/>
          </p:cNvSpPr>
          <p:nvPr>
            <p:ph type="dt" sz="half" idx="10"/>
          </p:nvPr>
        </p:nvSpPr>
        <p:spPr/>
        <p:txBody>
          <a:bodyPr/>
          <a:lstStyle/>
          <a:p>
            <a:fld id="{4E2B39C3-CCC4-4623-B36A-D23C86E6B629}" type="datetime1">
              <a:rPr lang="en-US" smtClean="0"/>
              <a:t>7/28/2020</a:t>
            </a:fld>
            <a:endParaRPr lang="en-US"/>
          </a:p>
        </p:txBody>
      </p:sp>
      <p:sp>
        <p:nvSpPr>
          <p:cNvPr id="5" name="Footer Placeholder 4">
            <a:extLst>
              <a:ext uri="{FF2B5EF4-FFF2-40B4-BE49-F238E27FC236}">
                <a16:creationId xmlns:a16="http://schemas.microsoft.com/office/drawing/2014/main" id="{4808E720-E8CC-4D4F-B484-D20D3B351573}"/>
              </a:ext>
            </a:extLst>
          </p:cNvPr>
          <p:cNvSpPr>
            <a:spLocks noGrp="1"/>
          </p:cNvSpPr>
          <p:nvPr>
            <p:ph type="ftr" sz="quarter" idx="11"/>
          </p:nvPr>
        </p:nvSpPr>
        <p:spPr/>
        <p:txBody>
          <a:bodyPr/>
          <a:lstStyle/>
          <a:p>
            <a:r>
              <a:rPr lang="en-US"/>
              <a:t>prepared by Dr D P Sawant, Asso Prof, Dept of Economics, Sheth NKTT College</a:t>
            </a:r>
          </a:p>
        </p:txBody>
      </p:sp>
      <p:sp>
        <p:nvSpPr>
          <p:cNvPr id="6" name="Slide Number Placeholder 5">
            <a:extLst>
              <a:ext uri="{FF2B5EF4-FFF2-40B4-BE49-F238E27FC236}">
                <a16:creationId xmlns:a16="http://schemas.microsoft.com/office/drawing/2014/main" id="{28B2AEB5-2BC9-470C-BA84-08CD6D4C8E9A}"/>
              </a:ext>
            </a:extLst>
          </p:cNvPr>
          <p:cNvSpPr>
            <a:spLocks noGrp="1"/>
          </p:cNvSpPr>
          <p:nvPr>
            <p:ph type="sldNum" sz="quarter" idx="12"/>
          </p:nvPr>
        </p:nvSpPr>
        <p:spPr/>
        <p:txBody>
          <a:bodyPr/>
          <a:lstStyle/>
          <a:p>
            <a:fld id="{0B1139D2-0AC0-4838-AB2B-194A261775CC}" type="slidenum">
              <a:rPr lang="en-US" smtClean="0"/>
              <a:t>18</a:t>
            </a:fld>
            <a:endParaRPr lang="en-US"/>
          </a:p>
        </p:txBody>
      </p:sp>
    </p:spTree>
    <p:extLst>
      <p:ext uri="{BB962C8B-B14F-4D97-AF65-F5344CB8AC3E}">
        <p14:creationId xmlns:p14="http://schemas.microsoft.com/office/powerpoint/2010/main" val="107181690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387327-80DD-41D2-98A3-5FC6A1CD4484}"/>
              </a:ext>
            </a:extLst>
          </p:cNvPr>
          <p:cNvSpPr>
            <a:spLocks noGrp="1"/>
          </p:cNvSpPr>
          <p:nvPr>
            <p:ph type="title"/>
          </p:nvPr>
        </p:nvSpPr>
        <p:spPr/>
        <p:txBody>
          <a:bodyPr>
            <a:normAutofit fontScale="90000"/>
          </a:bodyPr>
          <a:lstStyle/>
          <a:p>
            <a:pPr lvl="0" indent="-228600" algn="ctr">
              <a:lnSpc>
                <a:spcPct val="107000"/>
              </a:lnSpc>
              <a:spcBef>
                <a:spcPts val="0"/>
              </a:spcBef>
              <a:spcAft>
                <a:spcPts val="800"/>
              </a:spcAft>
            </a:pPr>
            <a:r>
              <a:rPr lang="en-US" sz="3600" b="1" dirty="0">
                <a:solidFill>
                  <a:srgbClr val="FFC000"/>
                </a:solidFill>
                <a:latin typeface="Times New Roman" panose="02020603050405020304" pitchFamily="18" charset="0"/>
                <a:ea typeface="Calibri" panose="020F0502020204030204" pitchFamily="34" charset="0"/>
                <a:cs typeface="Mangal" panose="02040503050203030202" pitchFamily="18" charset="0"/>
              </a:rPr>
              <a:t>Three rules to be followed by the Government</a:t>
            </a:r>
            <a:br>
              <a:rPr lang="en-US" sz="1900" dirty="0">
                <a:solidFill>
                  <a:prstClr val="black"/>
                </a:solidFill>
                <a:latin typeface="Calibri" panose="020F0502020204030204" pitchFamily="34" charset="0"/>
                <a:ea typeface="Calibri" panose="020F0502020204030204" pitchFamily="34" charset="0"/>
                <a:cs typeface="Mangal" panose="02040503050203030202" pitchFamily="18" charset="0"/>
              </a:rPr>
            </a:br>
            <a:endParaRPr lang="en-US" dirty="0"/>
          </a:p>
        </p:txBody>
      </p:sp>
      <p:sp>
        <p:nvSpPr>
          <p:cNvPr id="3" name="Content Placeholder 2">
            <a:extLst>
              <a:ext uri="{FF2B5EF4-FFF2-40B4-BE49-F238E27FC236}">
                <a16:creationId xmlns:a16="http://schemas.microsoft.com/office/drawing/2014/main" id="{6101C804-B165-4C8F-BDAE-FB6F61958540}"/>
              </a:ext>
            </a:extLst>
          </p:cNvPr>
          <p:cNvSpPr>
            <a:spLocks noGrp="1"/>
          </p:cNvSpPr>
          <p:nvPr>
            <p:ph idx="1"/>
          </p:nvPr>
        </p:nvSpPr>
        <p:spPr/>
        <p:txBody>
          <a:bodyPr>
            <a:normAutofit/>
          </a:bodyPr>
          <a:lstStyle/>
          <a:p>
            <a:pPr marL="342900" marR="0" lvl="0" indent="-342900" algn="just">
              <a:lnSpc>
                <a:spcPct val="107000"/>
              </a:lnSpc>
              <a:spcBef>
                <a:spcPts val="0"/>
              </a:spcBef>
              <a:spcAft>
                <a:spcPts val="0"/>
              </a:spcAft>
              <a:buFont typeface="+mj-lt"/>
              <a:buAutoNum type="arabicPeriod"/>
            </a:pPr>
            <a:r>
              <a:rPr lang="en-US" dirty="0">
                <a:latin typeface="Times New Roman" panose="02020603050405020304" pitchFamily="18" charset="0"/>
                <a:ea typeface="Calibri" panose="020F0502020204030204" pitchFamily="34" charset="0"/>
                <a:cs typeface="Mangal" panose="02040503050203030202" pitchFamily="18" charset="0"/>
              </a:rPr>
              <a:t>The government shall </a:t>
            </a:r>
            <a:r>
              <a:rPr lang="en-US" b="1" dirty="0">
                <a:latin typeface="Times New Roman" panose="02020603050405020304" pitchFamily="18" charset="0"/>
                <a:ea typeface="Calibri" panose="020F0502020204030204" pitchFamily="34" charset="0"/>
                <a:cs typeface="Mangal" panose="02040503050203030202" pitchFamily="18" charset="0"/>
              </a:rPr>
              <a:t>maintain a reasonable level of demand </a:t>
            </a:r>
            <a:r>
              <a:rPr lang="en-US" dirty="0">
                <a:latin typeface="Times New Roman" panose="02020603050405020304" pitchFamily="18" charset="0"/>
                <a:ea typeface="Calibri" panose="020F0502020204030204" pitchFamily="34" charset="0"/>
                <a:cs typeface="Mangal" panose="02040503050203030202" pitchFamily="18" charset="0"/>
              </a:rPr>
              <a:t>at all times. If there is too little spending and, thus, excessive unemployment, the government shall reduce taxes or increase its own spending. If there is too much spending, the government shall prevent inflation by reducing its own expenditures or by increasing taxes.</a:t>
            </a:r>
            <a:endParaRPr lang="en-US" sz="2400" dirty="0">
              <a:latin typeface="Calibri" panose="020F0502020204030204" pitchFamily="34" charset="0"/>
              <a:ea typeface="Calibri" panose="020F0502020204030204" pitchFamily="34" charset="0"/>
              <a:cs typeface="Mangal" panose="02040503050203030202" pitchFamily="18" charset="0"/>
            </a:endParaRPr>
          </a:p>
          <a:p>
            <a:pPr marL="342900" marR="0" lvl="0" indent="-342900" algn="just">
              <a:lnSpc>
                <a:spcPct val="107000"/>
              </a:lnSpc>
              <a:spcBef>
                <a:spcPts val="0"/>
              </a:spcBef>
              <a:spcAft>
                <a:spcPts val="0"/>
              </a:spcAft>
              <a:buFont typeface="+mj-lt"/>
              <a:buAutoNum type="arabicPeriod"/>
            </a:pPr>
            <a:r>
              <a:rPr lang="en-US" dirty="0">
                <a:latin typeface="Times New Roman" panose="02020603050405020304" pitchFamily="18" charset="0"/>
                <a:ea typeface="Calibri" panose="020F0502020204030204" pitchFamily="34" charset="0"/>
                <a:cs typeface="Mangal" panose="02040503050203030202" pitchFamily="18" charset="0"/>
              </a:rPr>
              <a:t>By borrowing money when it wishes to raise the rate of interest and by lending money or repaying debt when it wishes to lower the rate of interest, the government </a:t>
            </a:r>
            <a:r>
              <a:rPr lang="en-US" b="1" dirty="0">
                <a:latin typeface="Times New Roman" panose="02020603050405020304" pitchFamily="18" charset="0"/>
                <a:ea typeface="Calibri" panose="020F0502020204030204" pitchFamily="34" charset="0"/>
                <a:cs typeface="Mangal" panose="02040503050203030202" pitchFamily="18" charset="0"/>
              </a:rPr>
              <a:t>shall maintain </a:t>
            </a:r>
            <a:r>
              <a:rPr lang="en-US" dirty="0">
                <a:latin typeface="Times New Roman" panose="02020603050405020304" pitchFamily="18" charset="0"/>
                <a:ea typeface="Calibri" panose="020F0502020204030204" pitchFamily="34" charset="0"/>
                <a:cs typeface="Mangal" panose="02040503050203030202" pitchFamily="18" charset="0"/>
              </a:rPr>
              <a:t>that </a:t>
            </a:r>
            <a:r>
              <a:rPr lang="en-US" b="1" dirty="0">
                <a:latin typeface="Times New Roman" panose="02020603050405020304" pitchFamily="18" charset="0"/>
                <a:ea typeface="Calibri" panose="020F0502020204030204" pitchFamily="34" charset="0"/>
                <a:cs typeface="Mangal" panose="02040503050203030202" pitchFamily="18" charset="0"/>
              </a:rPr>
              <a:t>rate of interest </a:t>
            </a:r>
            <a:r>
              <a:rPr lang="en-US" dirty="0">
                <a:latin typeface="Times New Roman" panose="02020603050405020304" pitchFamily="18" charset="0"/>
                <a:ea typeface="Calibri" panose="020F0502020204030204" pitchFamily="34" charset="0"/>
                <a:cs typeface="Mangal" panose="02040503050203030202" pitchFamily="18" charset="0"/>
              </a:rPr>
              <a:t>that induces the optimum amount of investment.</a:t>
            </a:r>
            <a:endParaRPr lang="en-US" sz="2400" dirty="0">
              <a:latin typeface="Calibri" panose="020F0502020204030204" pitchFamily="34" charset="0"/>
              <a:ea typeface="Calibri" panose="020F0502020204030204" pitchFamily="34" charset="0"/>
              <a:cs typeface="Mangal" panose="02040503050203030202" pitchFamily="18" charset="0"/>
            </a:endParaRPr>
          </a:p>
          <a:p>
            <a:pPr marL="342900" marR="0" lvl="0" indent="-342900" algn="just">
              <a:lnSpc>
                <a:spcPct val="107000"/>
              </a:lnSpc>
              <a:spcBef>
                <a:spcPts val="0"/>
              </a:spcBef>
              <a:spcAft>
                <a:spcPts val="800"/>
              </a:spcAft>
              <a:buFont typeface="+mj-lt"/>
              <a:buAutoNum type="arabicPeriod"/>
            </a:pPr>
            <a:r>
              <a:rPr lang="en-US" dirty="0">
                <a:latin typeface="Times New Roman" panose="02020603050405020304" pitchFamily="18" charset="0"/>
                <a:ea typeface="Calibri" panose="020F0502020204030204" pitchFamily="34" charset="0"/>
                <a:cs typeface="Mangal" panose="02040503050203030202" pitchFamily="18" charset="0"/>
              </a:rPr>
              <a:t>If either of the first two rules conflicts with principles of 'sound finance' or of balancing the budget, or of limiting the national debt, so much the worse for these principles. The </a:t>
            </a:r>
            <a:r>
              <a:rPr lang="en-US" b="1" dirty="0">
                <a:latin typeface="Times New Roman" panose="02020603050405020304" pitchFamily="18" charset="0"/>
                <a:ea typeface="Calibri" panose="020F0502020204030204" pitchFamily="34" charset="0"/>
                <a:cs typeface="Mangal" panose="02040503050203030202" pitchFamily="18" charset="0"/>
              </a:rPr>
              <a:t>government press shall print any money </a:t>
            </a:r>
            <a:r>
              <a:rPr lang="en-US" dirty="0">
                <a:latin typeface="Times New Roman" panose="02020603050405020304" pitchFamily="18" charset="0"/>
                <a:ea typeface="Calibri" panose="020F0502020204030204" pitchFamily="34" charset="0"/>
                <a:cs typeface="Mangal" panose="02040503050203030202" pitchFamily="18" charset="0"/>
              </a:rPr>
              <a:t>that may be needed to carry out rules 1 and 2.</a:t>
            </a:r>
            <a:endParaRPr lang="en-US" sz="2400" dirty="0">
              <a:latin typeface="Calibri" panose="020F0502020204030204" pitchFamily="34" charset="0"/>
              <a:ea typeface="Calibri" panose="020F0502020204030204" pitchFamily="34" charset="0"/>
              <a:cs typeface="Mangal" panose="02040503050203030202" pitchFamily="18" charset="0"/>
            </a:endParaRPr>
          </a:p>
          <a:p>
            <a:endParaRPr lang="en-US" dirty="0"/>
          </a:p>
        </p:txBody>
      </p:sp>
      <p:sp>
        <p:nvSpPr>
          <p:cNvPr id="4" name="Date Placeholder 3">
            <a:extLst>
              <a:ext uri="{FF2B5EF4-FFF2-40B4-BE49-F238E27FC236}">
                <a16:creationId xmlns:a16="http://schemas.microsoft.com/office/drawing/2014/main" id="{8FCE854D-5E5E-4C31-9DE1-4C1C2A64A684}"/>
              </a:ext>
            </a:extLst>
          </p:cNvPr>
          <p:cNvSpPr>
            <a:spLocks noGrp="1"/>
          </p:cNvSpPr>
          <p:nvPr>
            <p:ph type="dt" sz="half" idx="10"/>
          </p:nvPr>
        </p:nvSpPr>
        <p:spPr/>
        <p:txBody>
          <a:bodyPr/>
          <a:lstStyle/>
          <a:p>
            <a:fld id="{22BD4602-6187-42C2-9232-CC17F589D734}" type="datetime1">
              <a:rPr lang="en-US" smtClean="0"/>
              <a:t>7/28/2020</a:t>
            </a:fld>
            <a:endParaRPr lang="en-US"/>
          </a:p>
        </p:txBody>
      </p:sp>
      <p:sp>
        <p:nvSpPr>
          <p:cNvPr id="5" name="Footer Placeholder 4">
            <a:extLst>
              <a:ext uri="{FF2B5EF4-FFF2-40B4-BE49-F238E27FC236}">
                <a16:creationId xmlns:a16="http://schemas.microsoft.com/office/drawing/2014/main" id="{28C2C586-7429-466E-B22A-41ED3FF7BAE5}"/>
              </a:ext>
            </a:extLst>
          </p:cNvPr>
          <p:cNvSpPr>
            <a:spLocks noGrp="1"/>
          </p:cNvSpPr>
          <p:nvPr>
            <p:ph type="ftr" sz="quarter" idx="11"/>
          </p:nvPr>
        </p:nvSpPr>
        <p:spPr/>
        <p:txBody>
          <a:bodyPr/>
          <a:lstStyle/>
          <a:p>
            <a:r>
              <a:rPr lang="en-US"/>
              <a:t>prepared by Dr D P Sawant, Asso Prof, Dept of Economics, Sheth NKTT College</a:t>
            </a:r>
          </a:p>
        </p:txBody>
      </p:sp>
      <p:sp>
        <p:nvSpPr>
          <p:cNvPr id="6" name="Slide Number Placeholder 5">
            <a:extLst>
              <a:ext uri="{FF2B5EF4-FFF2-40B4-BE49-F238E27FC236}">
                <a16:creationId xmlns:a16="http://schemas.microsoft.com/office/drawing/2014/main" id="{AC8FE7DA-4FBA-43FE-8E3E-E39059D2D3C1}"/>
              </a:ext>
            </a:extLst>
          </p:cNvPr>
          <p:cNvSpPr>
            <a:spLocks noGrp="1"/>
          </p:cNvSpPr>
          <p:nvPr>
            <p:ph type="sldNum" sz="quarter" idx="12"/>
          </p:nvPr>
        </p:nvSpPr>
        <p:spPr/>
        <p:txBody>
          <a:bodyPr/>
          <a:lstStyle/>
          <a:p>
            <a:fld id="{0B1139D2-0AC0-4838-AB2B-194A261775CC}" type="slidenum">
              <a:rPr lang="en-US" smtClean="0"/>
              <a:t>19</a:t>
            </a:fld>
            <a:endParaRPr lang="en-US"/>
          </a:p>
        </p:txBody>
      </p:sp>
    </p:spTree>
    <p:extLst>
      <p:ext uri="{BB962C8B-B14F-4D97-AF65-F5344CB8AC3E}">
        <p14:creationId xmlns:p14="http://schemas.microsoft.com/office/powerpoint/2010/main" val="3168404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C59DB9-E755-438E-B5BD-83C0045A9972}"/>
              </a:ext>
            </a:extLst>
          </p:cNvPr>
          <p:cNvSpPr>
            <a:spLocks noGrp="1"/>
          </p:cNvSpPr>
          <p:nvPr>
            <p:ph type="title"/>
          </p:nvPr>
        </p:nvSpPr>
        <p:spPr/>
        <p:txBody>
          <a:bodyPr/>
          <a:lstStyle/>
          <a:p>
            <a:r>
              <a:rPr lang="en-US" dirty="0"/>
              <a:t>Syllabus of Economics-IV (SEM-III)</a:t>
            </a:r>
          </a:p>
        </p:txBody>
      </p:sp>
      <p:sp>
        <p:nvSpPr>
          <p:cNvPr id="3" name="Content Placeholder 2">
            <a:extLst>
              <a:ext uri="{FF2B5EF4-FFF2-40B4-BE49-F238E27FC236}">
                <a16:creationId xmlns:a16="http://schemas.microsoft.com/office/drawing/2014/main" id="{FE3F7229-FEA9-4D7E-8499-9B195475016B}"/>
              </a:ext>
            </a:extLst>
          </p:cNvPr>
          <p:cNvSpPr>
            <a:spLocks noGrp="1"/>
          </p:cNvSpPr>
          <p:nvPr>
            <p:ph idx="1"/>
          </p:nvPr>
        </p:nvSpPr>
        <p:spPr>
          <a:xfrm>
            <a:off x="1154955" y="2138289"/>
            <a:ext cx="8439212" cy="4253549"/>
          </a:xfrm>
        </p:spPr>
        <p:txBody>
          <a:bodyPr>
            <a:normAutofit fontScale="77500" lnSpcReduction="20000"/>
          </a:bodyPr>
          <a:lstStyle/>
          <a:p>
            <a:pPr marL="0" algn="just">
              <a:lnSpc>
                <a:spcPct val="107000"/>
              </a:lnSpc>
              <a:spcBef>
                <a:spcPts val="0"/>
              </a:spcBef>
            </a:pPr>
            <a:r>
              <a:rPr lang="en-US" sz="2100" b="1" dirty="0">
                <a:latin typeface="Times New Roman" panose="02020603050405020304" pitchFamily="18" charset="0"/>
                <a:ea typeface="Calibri" panose="020F0502020204030204" pitchFamily="34" charset="0"/>
                <a:cs typeface="Mangal" panose="02040503050203030202" pitchFamily="18" charset="0"/>
              </a:rPr>
              <a:t>Unit </a:t>
            </a:r>
            <a:r>
              <a:rPr lang="en-US" sz="2100" b="1" dirty="0">
                <a:latin typeface="Times New Roman,Bold"/>
                <a:ea typeface="Calibri" panose="020F0502020204030204" pitchFamily="34" charset="0"/>
                <a:cs typeface="Times New Roman,Bold"/>
              </a:rPr>
              <a:t>– </a:t>
            </a:r>
            <a:r>
              <a:rPr lang="en-US" sz="2100" b="1" dirty="0">
                <a:latin typeface="Times New Roman" panose="02020603050405020304" pitchFamily="18" charset="0"/>
                <a:ea typeface="Calibri" panose="020F0502020204030204" pitchFamily="34" charset="0"/>
                <a:cs typeface="Mangal" panose="02040503050203030202" pitchFamily="18" charset="0"/>
              </a:rPr>
              <a:t>I Introduction</a:t>
            </a:r>
            <a:endParaRPr lang="en-US" sz="2100" dirty="0">
              <a:latin typeface="Calibri" panose="020F0502020204030204" pitchFamily="34" charset="0"/>
              <a:ea typeface="Calibri" panose="020F0502020204030204" pitchFamily="34" charset="0"/>
              <a:cs typeface="Mangal" panose="02040503050203030202" pitchFamily="18" charset="0"/>
            </a:endParaRPr>
          </a:p>
          <a:p>
            <a:pPr marL="0" algn="just">
              <a:lnSpc>
                <a:spcPct val="107000"/>
              </a:lnSpc>
              <a:spcBef>
                <a:spcPts val="0"/>
              </a:spcBef>
            </a:pPr>
            <a:r>
              <a:rPr lang="en-US" sz="2100" dirty="0">
                <a:latin typeface="Times New Roman" panose="02020603050405020304" pitchFamily="18" charset="0"/>
                <a:ea typeface="Calibri" panose="020F0502020204030204" pitchFamily="34" charset="0"/>
                <a:cs typeface="Mangal" panose="02040503050203030202" pitchFamily="18" charset="0"/>
              </a:rPr>
              <a:t>Meaning and Scope of Public Finance; Public Finance versus Private Finance; Market Failure: Public Goods and Private Goods, Externalities, Efficiency versus Equity; Principles of Sound Finance and Functional Finance; Allocation, Distribution, </a:t>
            </a:r>
            <a:r>
              <a:rPr lang="en-US" sz="2100" dirty="0" err="1">
                <a:latin typeface="Times New Roman" panose="02020603050405020304" pitchFamily="18" charset="0"/>
                <a:ea typeface="Calibri" panose="020F0502020204030204" pitchFamily="34" charset="0"/>
                <a:cs typeface="Mangal" panose="02040503050203030202" pitchFamily="18" charset="0"/>
              </a:rPr>
              <a:t>Stabilisation</a:t>
            </a:r>
            <a:r>
              <a:rPr lang="en-US" sz="2100" dirty="0">
                <a:latin typeface="Times New Roman" panose="02020603050405020304" pitchFamily="18" charset="0"/>
                <a:ea typeface="Calibri" panose="020F0502020204030204" pitchFamily="34" charset="0"/>
                <a:cs typeface="Mangal" panose="02040503050203030202" pitchFamily="18" charset="0"/>
              </a:rPr>
              <a:t> and Growth Functions of the Government</a:t>
            </a:r>
            <a:endParaRPr lang="en-US" sz="2100" dirty="0">
              <a:latin typeface="Calibri" panose="020F0502020204030204" pitchFamily="34" charset="0"/>
              <a:ea typeface="Calibri" panose="020F0502020204030204" pitchFamily="34" charset="0"/>
              <a:cs typeface="Mangal" panose="02040503050203030202" pitchFamily="18" charset="0"/>
            </a:endParaRPr>
          </a:p>
          <a:p>
            <a:pPr marL="0" algn="just">
              <a:lnSpc>
                <a:spcPct val="107000"/>
              </a:lnSpc>
              <a:spcBef>
                <a:spcPts val="0"/>
              </a:spcBef>
            </a:pPr>
            <a:r>
              <a:rPr lang="en-US" sz="2100" b="1" dirty="0">
                <a:latin typeface="Times New Roman" panose="02020603050405020304" pitchFamily="18" charset="0"/>
                <a:ea typeface="Calibri" panose="020F0502020204030204" pitchFamily="34" charset="0"/>
                <a:cs typeface="Mangal" panose="02040503050203030202" pitchFamily="18" charset="0"/>
              </a:rPr>
              <a:t>Unit - II Fiscal Policy: Budget and Taxation</a:t>
            </a:r>
            <a:endParaRPr lang="en-US" sz="2100" dirty="0">
              <a:latin typeface="Calibri" panose="020F0502020204030204" pitchFamily="34" charset="0"/>
              <a:ea typeface="Calibri" panose="020F0502020204030204" pitchFamily="34" charset="0"/>
              <a:cs typeface="Mangal" panose="02040503050203030202" pitchFamily="18" charset="0"/>
            </a:endParaRPr>
          </a:p>
          <a:p>
            <a:pPr marL="0" algn="just">
              <a:lnSpc>
                <a:spcPct val="107000"/>
              </a:lnSpc>
              <a:spcBef>
                <a:spcPts val="0"/>
              </a:spcBef>
            </a:pPr>
            <a:r>
              <a:rPr lang="en-US" sz="2100" dirty="0">
                <a:latin typeface="Times New Roman" panose="02020603050405020304" pitchFamily="18" charset="0"/>
                <a:ea typeface="Calibri" panose="020F0502020204030204" pitchFamily="34" charset="0"/>
                <a:cs typeface="Mangal" panose="02040503050203030202" pitchFamily="18" charset="0"/>
              </a:rPr>
              <a:t>Dalton’s and Musgrave Versions of the Law of Maximum Social Advantage; Role of Government in a Modern Economy; Types of Public Budget; Structure of Public Budget; Role of Taxation; Merits and Demerits of Direct and Indirect Tax Policy; Features of Good Tax System; Concept of Impact, Incidence and Shifting of Taxation; Elasticity and Determination of Tax Burden</a:t>
            </a:r>
            <a:endParaRPr lang="en-US" sz="2100" dirty="0">
              <a:latin typeface="Calibri" panose="020F0502020204030204" pitchFamily="34" charset="0"/>
              <a:ea typeface="Calibri" panose="020F0502020204030204" pitchFamily="34" charset="0"/>
              <a:cs typeface="Mangal" panose="02040503050203030202" pitchFamily="18" charset="0"/>
            </a:endParaRPr>
          </a:p>
          <a:p>
            <a:pPr marL="0">
              <a:lnSpc>
                <a:spcPct val="107000"/>
              </a:lnSpc>
              <a:spcBef>
                <a:spcPts val="0"/>
              </a:spcBef>
            </a:pPr>
            <a:r>
              <a:rPr lang="en-US" sz="2100" b="1" dirty="0">
                <a:latin typeface="Times New Roman" panose="02020603050405020304" pitchFamily="18" charset="0"/>
                <a:ea typeface="Calibri" panose="020F0502020204030204" pitchFamily="34" charset="0"/>
                <a:cs typeface="Mangal" panose="02040503050203030202" pitchFamily="18" charset="0"/>
              </a:rPr>
              <a:t>Unit III Fiscal Policy: Public Expenditure and Debt </a:t>
            </a:r>
            <a:endParaRPr lang="en-US" sz="2100" dirty="0">
              <a:latin typeface="Calibri" panose="020F0502020204030204" pitchFamily="34" charset="0"/>
              <a:ea typeface="Calibri" panose="020F0502020204030204" pitchFamily="34" charset="0"/>
              <a:cs typeface="Mangal" panose="02040503050203030202" pitchFamily="18" charset="0"/>
            </a:endParaRPr>
          </a:p>
          <a:p>
            <a:pPr marL="0" algn="just">
              <a:lnSpc>
                <a:spcPct val="107000"/>
              </a:lnSpc>
              <a:spcBef>
                <a:spcPts val="0"/>
              </a:spcBef>
            </a:pPr>
            <a:r>
              <a:rPr lang="en-US" sz="2100" dirty="0">
                <a:latin typeface="Times New Roman" panose="02020603050405020304" pitchFamily="18" charset="0"/>
                <a:ea typeface="Calibri" panose="020F0502020204030204" pitchFamily="34" charset="0"/>
                <a:cs typeface="Mangal" panose="02040503050203030202" pitchFamily="18" charset="0"/>
              </a:rPr>
              <a:t>Canons of Public Expenditure; Classification of Public Expenditure; Wagner’s Law of Public Expenditure; Public Expenditure as an Instrument of Fiscal Policy; Meaning and Types of Public Debt; Burden of Public Debt; Principles of Public Debt Management; Concepts of Deficits</a:t>
            </a:r>
            <a:endParaRPr lang="en-US" sz="2100" dirty="0">
              <a:latin typeface="Calibri" panose="020F0502020204030204" pitchFamily="34" charset="0"/>
              <a:ea typeface="Calibri" panose="020F0502020204030204" pitchFamily="34" charset="0"/>
              <a:cs typeface="Mangal" panose="02040503050203030202" pitchFamily="18" charset="0"/>
            </a:endParaRPr>
          </a:p>
          <a:p>
            <a:pPr marL="0">
              <a:lnSpc>
                <a:spcPct val="107000"/>
              </a:lnSpc>
              <a:spcBef>
                <a:spcPts val="0"/>
              </a:spcBef>
            </a:pPr>
            <a:r>
              <a:rPr lang="en-US" sz="2100" b="1" dirty="0">
                <a:latin typeface="Times New Roman" panose="02020603050405020304" pitchFamily="18" charset="0"/>
                <a:ea typeface="Calibri" panose="020F0502020204030204" pitchFamily="34" charset="0"/>
                <a:cs typeface="Mangal" panose="02040503050203030202" pitchFamily="18" charset="0"/>
              </a:rPr>
              <a:t>Unit IV Indian Public Finance</a:t>
            </a:r>
            <a:endParaRPr lang="en-US" sz="2100" dirty="0">
              <a:latin typeface="Calibri" panose="020F0502020204030204" pitchFamily="34" charset="0"/>
              <a:ea typeface="Calibri" panose="020F0502020204030204" pitchFamily="34" charset="0"/>
              <a:cs typeface="Mangal" panose="02040503050203030202" pitchFamily="18" charset="0"/>
            </a:endParaRPr>
          </a:p>
          <a:p>
            <a:pPr marL="0" algn="just">
              <a:lnSpc>
                <a:spcPct val="107000"/>
              </a:lnSpc>
              <a:spcBef>
                <a:spcPts val="0"/>
              </a:spcBef>
            </a:pPr>
            <a:r>
              <a:rPr lang="en-US" sz="2100" dirty="0">
                <a:latin typeface="Times New Roman" panose="02020603050405020304" pitchFamily="18" charset="0"/>
                <a:ea typeface="Calibri" panose="020F0502020204030204" pitchFamily="34" charset="0"/>
                <a:cs typeface="Mangal" panose="02040503050203030202" pitchFamily="18" charset="0"/>
              </a:rPr>
              <a:t>Budget of The Government of India (Previous Financial Year); Sources of Public Receipts (Tax and Non-Tax, Introduction To GST); Components of Public Expenditure; Sources of Public Borrowing and Debt Liabilities; Deficits; Appraisal of FRBM Act 2004; Fiscal Federalism: Fourteenth Finance Commission Recommendations</a:t>
            </a:r>
            <a:endParaRPr lang="en-US" sz="2100" dirty="0">
              <a:latin typeface="Calibri" panose="020F0502020204030204" pitchFamily="34" charset="0"/>
              <a:ea typeface="Calibri" panose="020F0502020204030204" pitchFamily="34" charset="0"/>
              <a:cs typeface="Mangal" panose="02040503050203030202" pitchFamily="18" charset="0"/>
            </a:endParaRPr>
          </a:p>
          <a:p>
            <a:endParaRPr lang="en-US" dirty="0"/>
          </a:p>
        </p:txBody>
      </p:sp>
      <p:sp>
        <p:nvSpPr>
          <p:cNvPr id="4" name="Date Placeholder 3">
            <a:extLst>
              <a:ext uri="{FF2B5EF4-FFF2-40B4-BE49-F238E27FC236}">
                <a16:creationId xmlns:a16="http://schemas.microsoft.com/office/drawing/2014/main" id="{43D29E1F-A870-4EF6-A7B3-49884E323B0A}"/>
              </a:ext>
            </a:extLst>
          </p:cNvPr>
          <p:cNvSpPr>
            <a:spLocks noGrp="1"/>
          </p:cNvSpPr>
          <p:nvPr>
            <p:ph type="dt" sz="half" idx="10"/>
          </p:nvPr>
        </p:nvSpPr>
        <p:spPr/>
        <p:txBody>
          <a:bodyPr/>
          <a:lstStyle/>
          <a:p>
            <a:fld id="{70436C31-2038-49E1-BE4E-3010D13E6473}" type="datetime1">
              <a:rPr lang="en-US" smtClean="0"/>
              <a:t>7/28/2020</a:t>
            </a:fld>
            <a:endParaRPr lang="en-US"/>
          </a:p>
        </p:txBody>
      </p:sp>
      <p:sp>
        <p:nvSpPr>
          <p:cNvPr id="5" name="Footer Placeholder 4">
            <a:extLst>
              <a:ext uri="{FF2B5EF4-FFF2-40B4-BE49-F238E27FC236}">
                <a16:creationId xmlns:a16="http://schemas.microsoft.com/office/drawing/2014/main" id="{63F9A35E-C04F-4C70-AD72-7BE36E9DB7B0}"/>
              </a:ext>
            </a:extLst>
          </p:cNvPr>
          <p:cNvSpPr>
            <a:spLocks noGrp="1"/>
          </p:cNvSpPr>
          <p:nvPr>
            <p:ph type="ftr" sz="quarter" idx="11"/>
          </p:nvPr>
        </p:nvSpPr>
        <p:spPr/>
        <p:txBody>
          <a:bodyPr/>
          <a:lstStyle/>
          <a:p>
            <a:r>
              <a:rPr lang="en-US"/>
              <a:t>prepared by Dr D P Sawant, Asso Prof, Dept of Economics, Sheth NKTT College</a:t>
            </a:r>
          </a:p>
        </p:txBody>
      </p:sp>
      <p:sp>
        <p:nvSpPr>
          <p:cNvPr id="6" name="Slide Number Placeholder 5">
            <a:extLst>
              <a:ext uri="{FF2B5EF4-FFF2-40B4-BE49-F238E27FC236}">
                <a16:creationId xmlns:a16="http://schemas.microsoft.com/office/drawing/2014/main" id="{3E676830-6AC6-4710-9F59-EE1FBBBE860E}"/>
              </a:ext>
            </a:extLst>
          </p:cNvPr>
          <p:cNvSpPr>
            <a:spLocks noGrp="1"/>
          </p:cNvSpPr>
          <p:nvPr>
            <p:ph type="sldNum" sz="quarter" idx="12"/>
          </p:nvPr>
        </p:nvSpPr>
        <p:spPr/>
        <p:txBody>
          <a:bodyPr/>
          <a:lstStyle/>
          <a:p>
            <a:fld id="{0B1139D2-0AC0-4838-AB2B-194A261775CC}" type="slidenum">
              <a:rPr lang="en-US" smtClean="0"/>
              <a:t>2</a:t>
            </a:fld>
            <a:endParaRPr lang="en-US"/>
          </a:p>
        </p:txBody>
      </p:sp>
    </p:spTree>
    <p:extLst>
      <p:ext uri="{BB962C8B-B14F-4D97-AF65-F5344CB8AC3E}">
        <p14:creationId xmlns:p14="http://schemas.microsoft.com/office/powerpoint/2010/main" val="357711651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F3EFCC-C9C2-4F26-AE36-465D5238433C}"/>
              </a:ext>
            </a:extLst>
          </p:cNvPr>
          <p:cNvSpPr>
            <a:spLocks noGrp="1"/>
          </p:cNvSpPr>
          <p:nvPr>
            <p:ph type="title"/>
          </p:nvPr>
        </p:nvSpPr>
        <p:spPr/>
        <p:txBody>
          <a:bodyPr/>
          <a:lstStyle/>
          <a:p>
            <a:r>
              <a:rPr lang="en-US" dirty="0"/>
              <a:t>True or False</a:t>
            </a:r>
          </a:p>
        </p:txBody>
      </p:sp>
      <p:sp>
        <p:nvSpPr>
          <p:cNvPr id="3" name="Content Placeholder 2">
            <a:extLst>
              <a:ext uri="{FF2B5EF4-FFF2-40B4-BE49-F238E27FC236}">
                <a16:creationId xmlns:a16="http://schemas.microsoft.com/office/drawing/2014/main" id="{FC421781-B4E0-4CF3-8AE3-0DA5B153ECB1}"/>
              </a:ext>
            </a:extLst>
          </p:cNvPr>
          <p:cNvSpPr>
            <a:spLocks noGrp="1"/>
          </p:cNvSpPr>
          <p:nvPr>
            <p:ph idx="1"/>
          </p:nvPr>
        </p:nvSpPr>
        <p:spPr/>
        <p:txBody>
          <a:bodyPr/>
          <a:lstStyle/>
          <a:p>
            <a:pPr lvl="0">
              <a:lnSpc>
                <a:spcPct val="107000"/>
              </a:lnSpc>
              <a:spcBef>
                <a:spcPts val="0"/>
              </a:spcBef>
              <a:buFont typeface="+mj-lt"/>
              <a:buAutoNum type="arabicPeriod"/>
            </a:pPr>
            <a:r>
              <a:rPr lang="en-US" dirty="0">
                <a:latin typeface="Times New Roman" panose="02020603050405020304" pitchFamily="18" charset="0"/>
                <a:ea typeface="Calibri" panose="020F0502020204030204" pitchFamily="34" charset="0"/>
                <a:cs typeface="Mangal" panose="02040503050203030202" pitchFamily="18" charset="0"/>
              </a:rPr>
              <a:t>Public finance is the study of financial activities of the private business firms.-False</a:t>
            </a:r>
            <a:endParaRPr lang="en-US" sz="1600" dirty="0">
              <a:latin typeface="Calibri" panose="020F0502020204030204" pitchFamily="34" charset="0"/>
              <a:ea typeface="Calibri" panose="020F0502020204030204" pitchFamily="34" charset="0"/>
              <a:cs typeface="Mangal" panose="02040503050203030202" pitchFamily="18" charset="0"/>
            </a:endParaRPr>
          </a:p>
          <a:p>
            <a:pPr lvl="0">
              <a:lnSpc>
                <a:spcPct val="107000"/>
              </a:lnSpc>
              <a:spcBef>
                <a:spcPts val="0"/>
              </a:spcBef>
              <a:buFont typeface="+mj-lt"/>
              <a:buAutoNum type="arabicPeriod"/>
            </a:pPr>
            <a:r>
              <a:rPr lang="en-US" dirty="0">
                <a:latin typeface="Times New Roman" panose="02020603050405020304" pitchFamily="18" charset="0"/>
                <a:ea typeface="Calibri" panose="020F0502020204030204" pitchFamily="34" charset="0"/>
                <a:cs typeface="Mangal" panose="02040503050203030202" pitchFamily="18" charset="0"/>
              </a:rPr>
              <a:t>A study of Public finance helps in reducing income inequalities in developing countries.- True</a:t>
            </a:r>
            <a:endParaRPr lang="en-US" sz="1600" dirty="0">
              <a:latin typeface="Calibri" panose="020F0502020204030204" pitchFamily="34" charset="0"/>
              <a:ea typeface="Calibri" panose="020F0502020204030204" pitchFamily="34" charset="0"/>
              <a:cs typeface="Mangal" panose="02040503050203030202" pitchFamily="18" charset="0"/>
            </a:endParaRPr>
          </a:p>
          <a:p>
            <a:pPr lvl="0">
              <a:lnSpc>
                <a:spcPct val="107000"/>
              </a:lnSpc>
              <a:spcBef>
                <a:spcPts val="0"/>
              </a:spcBef>
              <a:buFont typeface="+mj-lt"/>
              <a:buAutoNum type="arabicPeriod"/>
            </a:pPr>
            <a:r>
              <a:rPr lang="en-US" dirty="0">
                <a:latin typeface="Times New Roman" panose="02020603050405020304" pitchFamily="18" charset="0"/>
                <a:ea typeface="Calibri" panose="020F0502020204030204" pitchFamily="34" charset="0"/>
                <a:cs typeface="Mangal" panose="02040503050203030202" pitchFamily="18" charset="0"/>
              </a:rPr>
              <a:t>Private Finance is concerned with income and expenditure of public authorities and with the adjustment of one to the other. -False</a:t>
            </a:r>
            <a:endParaRPr lang="en-US" sz="1600" dirty="0">
              <a:latin typeface="Calibri" panose="020F0502020204030204" pitchFamily="34" charset="0"/>
              <a:ea typeface="Calibri" panose="020F0502020204030204" pitchFamily="34" charset="0"/>
              <a:cs typeface="Mangal" panose="02040503050203030202" pitchFamily="18" charset="0"/>
            </a:endParaRPr>
          </a:p>
          <a:p>
            <a:pPr lvl="0">
              <a:lnSpc>
                <a:spcPct val="107000"/>
              </a:lnSpc>
              <a:spcBef>
                <a:spcPts val="0"/>
              </a:spcBef>
              <a:buFont typeface="+mj-lt"/>
              <a:buAutoNum type="arabicPeriod"/>
            </a:pPr>
            <a:r>
              <a:rPr lang="en-US" dirty="0">
                <a:latin typeface="Times New Roman" panose="02020603050405020304" pitchFamily="18" charset="0"/>
                <a:ea typeface="Calibri" panose="020F0502020204030204" pitchFamily="34" charset="0"/>
                <a:cs typeface="Mangal" panose="02040503050203030202" pitchFamily="18" charset="0"/>
              </a:rPr>
              <a:t>Public revenue is the income of the government, such as taxes and non-taxes, such as, fees, rent, fines, donations and grants etc. True</a:t>
            </a:r>
            <a:endParaRPr lang="en-US" sz="1600" dirty="0">
              <a:latin typeface="Calibri" panose="020F0502020204030204" pitchFamily="34" charset="0"/>
              <a:ea typeface="Calibri" panose="020F0502020204030204" pitchFamily="34" charset="0"/>
              <a:cs typeface="Mangal" panose="02040503050203030202" pitchFamily="18" charset="0"/>
            </a:endParaRPr>
          </a:p>
          <a:p>
            <a:pPr lvl="0">
              <a:lnSpc>
                <a:spcPct val="107000"/>
              </a:lnSpc>
              <a:spcBef>
                <a:spcPts val="0"/>
              </a:spcBef>
              <a:buFont typeface="+mj-lt"/>
              <a:buAutoNum type="arabicPeriod"/>
            </a:pPr>
            <a:r>
              <a:rPr lang="en-US" dirty="0">
                <a:latin typeface="Times New Roman" panose="02020603050405020304" pitchFamily="18" charset="0"/>
                <a:ea typeface="Calibri" panose="020F0502020204030204" pitchFamily="34" charset="0"/>
                <a:cs typeface="Mangal" panose="02040503050203030202" pitchFamily="18" charset="0"/>
              </a:rPr>
              <a:t>Public Expenditure is the expenditure of the people of the country. -False.</a:t>
            </a:r>
            <a:endParaRPr lang="en-US" sz="1600" dirty="0">
              <a:latin typeface="Calibri" panose="020F0502020204030204" pitchFamily="34" charset="0"/>
              <a:ea typeface="Calibri" panose="020F0502020204030204" pitchFamily="34" charset="0"/>
              <a:cs typeface="Mangal" panose="02040503050203030202" pitchFamily="18" charset="0"/>
            </a:endParaRPr>
          </a:p>
          <a:p>
            <a:pPr lvl="0">
              <a:lnSpc>
                <a:spcPct val="107000"/>
              </a:lnSpc>
              <a:spcBef>
                <a:spcPts val="0"/>
              </a:spcBef>
              <a:spcAft>
                <a:spcPts val="800"/>
              </a:spcAft>
              <a:buFont typeface="+mj-lt"/>
              <a:buAutoNum type="arabicPeriod"/>
            </a:pPr>
            <a:r>
              <a:rPr lang="en-US" dirty="0">
                <a:latin typeface="Times New Roman" panose="02020603050405020304" pitchFamily="18" charset="0"/>
                <a:ea typeface="Calibri" panose="020F0502020204030204" pitchFamily="34" charset="0"/>
                <a:cs typeface="Mangal" panose="02040503050203030202" pitchFamily="18" charset="0"/>
              </a:rPr>
              <a:t>Public debt is the borrowing taken by the government bodies when government revenue falls short of government expenditure. -True.</a:t>
            </a:r>
            <a:endParaRPr lang="en-US" sz="1600" dirty="0">
              <a:latin typeface="Calibri" panose="020F0502020204030204" pitchFamily="34" charset="0"/>
              <a:ea typeface="Calibri" panose="020F0502020204030204" pitchFamily="34" charset="0"/>
              <a:cs typeface="Mangal" panose="02040503050203030202" pitchFamily="18" charset="0"/>
            </a:endParaRPr>
          </a:p>
          <a:p>
            <a:endParaRPr lang="en-US" dirty="0"/>
          </a:p>
        </p:txBody>
      </p:sp>
      <p:sp>
        <p:nvSpPr>
          <p:cNvPr id="4" name="Date Placeholder 3">
            <a:extLst>
              <a:ext uri="{FF2B5EF4-FFF2-40B4-BE49-F238E27FC236}">
                <a16:creationId xmlns:a16="http://schemas.microsoft.com/office/drawing/2014/main" id="{410C6CEA-0CD2-4F77-BA8B-97ABA0E70166}"/>
              </a:ext>
            </a:extLst>
          </p:cNvPr>
          <p:cNvSpPr>
            <a:spLocks noGrp="1"/>
          </p:cNvSpPr>
          <p:nvPr>
            <p:ph type="dt" sz="half" idx="10"/>
          </p:nvPr>
        </p:nvSpPr>
        <p:spPr/>
        <p:txBody>
          <a:bodyPr/>
          <a:lstStyle/>
          <a:p>
            <a:fld id="{D8632B38-CB88-486D-AC94-3A113887896C}" type="datetime1">
              <a:rPr lang="en-US" smtClean="0"/>
              <a:t>7/28/2020</a:t>
            </a:fld>
            <a:endParaRPr lang="en-US"/>
          </a:p>
        </p:txBody>
      </p:sp>
      <p:sp>
        <p:nvSpPr>
          <p:cNvPr id="5" name="Footer Placeholder 4">
            <a:extLst>
              <a:ext uri="{FF2B5EF4-FFF2-40B4-BE49-F238E27FC236}">
                <a16:creationId xmlns:a16="http://schemas.microsoft.com/office/drawing/2014/main" id="{5F29C6FE-21D7-48AE-B3EF-49F0A2F59329}"/>
              </a:ext>
            </a:extLst>
          </p:cNvPr>
          <p:cNvSpPr>
            <a:spLocks noGrp="1"/>
          </p:cNvSpPr>
          <p:nvPr>
            <p:ph type="ftr" sz="quarter" idx="11"/>
          </p:nvPr>
        </p:nvSpPr>
        <p:spPr/>
        <p:txBody>
          <a:bodyPr/>
          <a:lstStyle/>
          <a:p>
            <a:r>
              <a:rPr lang="en-US"/>
              <a:t>prepared by Dr D P Sawant, Asso Prof, Dept of Economics, Sheth NKTT College</a:t>
            </a:r>
          </a:p>
        </p:txBody>
      </p:sp>
      <p:sp>
        <p:nvSpPr>
          <p:cNvPr id="6" name="Slide Number Placeholder 5">
            <a:extLst>
              <a:ext uri="{FF2B5EF4-FFF2-40B4-BE49-F238E27FC236}">
                <a16:creationId xmlns:a16="http://schemas.microsoft.com/office/drawing/2014/main" id="{77337E29-98D6-4E10-8A0D-F99A341AA8E9}"/>
              </a:ext>
            </a:extLst>
          </p:cNvPr>
          <p:cNvSpPr>
            <a:spLocks noGrp="1"/>
          </p:cNvSpPr>
          <p:nvPr>
            <p:ph type="sldNum" sz="quarter" idx="12"/>
          </p:nvPr>
        </p:nvSpPr>
        <p:spPr/>
        <p:txBody>
          <a:bodyPr/>
          <a:lstStyle/>
          <a:p>
            <a:fld id="{0B1139D2-0AC0-4838-AB2B-194A261775CC}" type="slidenum">
              <a:rPr lang="en-US" smtClean="0"/>
              <a:t>20</a:t>
            </a:fld>
            <a:endParaRPr lang="en-US"/>
          </a:p>
        </p:txBody>
      </p:sp>
    </p:spTree>
    <p:extLst>
      <p:ext uri="{BB962C8B-B14F-4D97-AF65-F5344CB8AC3E}">
        <p14:creationId xmlns:p14="http://schemas.microsoft.com/office/powerpoint/2010/main" val="9167019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B5F9B1-C24F-4353-AF0C-4AE99F5A12A0}"/>
              </a:ext>
            </a:extLst>
          </p:cNvPr>
          <p:cNvSpPr>
            <a:spLocks noGrp="1"/>
          </p:cNvSpPr>
          <p:nvPr>
            <p:ph type="title"/>
          </p:nvPr>
        </p:nvSpPr>
        <p:spPr/>
        <p:txBody>
          <a:bodyPr/>
          <a:lstStyle/>
          <a:p>
            <a:r>
              <a:rPr lang="en-US" dirty="0"/>
              <a:t>True or false</a:t>
            </a:r>
          </a:p>
        </p:txBody>
      </p:sp>
      <p:sp>
        <p:nvSpPr>
          <p:cNvPr id="3" name="Content Placeholder 2">
            <a:extLst>
              <a:ext uri="{FF2B5EF4-FFF2-40B4-BE49-F238E27FC236}">
                <a16:creationId xmlns:a16="http://schemas.microsoft.com/office/drawing/2014/main" id="{C234D7E2-DEC4-4F70-8486-1E72632DBCB4}"/>
              </a:ext>
            </a:extLst>
          </p:cNvPr>
          <p:cNvSpPr>
            <a:spLocks noGrp="1"/>
          </p:cNvSpPr>
          <p:nvPr>
            <p:ph idx="1"/>
          </p:nvPr>
        </p:nvSpPr>
        <p:spPr/>
        <p:txBody>
          <a:bodyPr/>
          <a:lstStyle/>
          <a:p>
            <a:pPr lvl="0">
              <a:lnSpc>
                <a:spcPct val="107000"/>
              </a:lnSpc>
              <a:spcBef>
                <a:spcPts val="0"/>
              </a:spcBef>
              <a:buFont typeface="+mj-lt"/>
              <a:buAutoNum type="arabicPeriod"/>
            </a:pPr>
            <a:r>
              <a:rPr lang="en-US" dirty="0">
                <a:latin typeface="Times New Roman" panose="02020603050405020304" pitchFamily="18" charset="0"/>
                <a:ea typeface="Calibri" panose="020F0502020204030204" pitchFamily="34" charset="0"/>
                <a:cs typeface="Mangal" panose="02040503050203030202" pitchFamily="18" charset="0"/>
              </a:rPr>
              <a:t>Externality is the either cost or benefit resulting from the transactions between two parties. True.</a:t>
            </a:r>
            <a:endParaRPr lang="en-US" sz="1600" dirty="0">
              <a:latin typeface="Calibri" panose="020F0502020204030204" pitchFamily="34" charset="0"/>
              <a:ea typeface="Calibri" panose="020F0502020204030204" pitchFamily="34" charset="0"/>
              <a:cs typeface="Mangal" panose="02040503050203030202" pitchFamily="18" charset="0"/>
            </a:endParaRPr>
          </a:p>
          <a:p>
            <a:pPr lvl="0">
              <a:lnSpc>
                <a:spcPct val="107000"/>
              </a:lnSpc>
              <a:spcBef>
                <a:spcPts val="0"/>
              </a:spcBef>
              <a:buFont typeface="+mj-lt"/>
              <a:buAutoNum type="arabicPeriod"/>
            </a:pPr>
            <a:r>
              <a:rPr lang="en-US" dirty="0">
                <a:latin typeface="Times New Roman" panose="02020603050405020304" pitchFamily="18" charset="0"/>
                <a:ea typeface="Calibri" panose="020F0502020204030204" pitchFamily="34" charset="0"/>
                <a:cs typeface="Mangal" panose="02040503050203030202" pitchFamily="18" charset="0"/>
              </a:rPr>
              <a:t>Externality is always negative. – False</a:t>
            </a:r>
            <a:endParaRPr lang="en-US" sz="1600" dirty="0">
              <a:latin typeface="Calibri" panose="020F0502020204030204" pitchFamily="34" charset="0"/>
              <a:ea typeface="Calibri" panose="020F0502020204030204" pitchFamily="34" charset="0"/>
              <a:cs typeface="Mangal" panose="02040503050203030202" pitchFamily="18" charset="0"/>
            </a:endParaRPr>
          </a:p>
          <a:p>
            <a:pPr lvl="0">
              <a:lnSpc>
                <a:spcPct val="107000"/>
              </a:lnSpc>
              <a:spcBef>
                <a:spcPts val="0"/>
              </a:spcBef>
              <a:buFont typeface="+mj-lt"/>
              <a:buAutoNum type="arabicPeriod"/>
            </a:pPr>
            <a:r>
              <a:rPr lang="en-US" dirty="0">
                <a:latin typeface="Times New Roman" panose="02020603050405020304" pitchFamily="18" charset="0"/>
                <a:ea typeface="Calibri" panose="020F0502020204030204" pitchFamily="34" charset="0"/>
                <a:cs typeface="Mangal" panose="02040503050203030202" pitchFamily="18" charset="0"/>
              </a:rPr>
              <a:t>Private goods are non-excludable and non-rivalrous. -False</a:t>
            </a:r>
            <a:endParaRPr lang="en-US" sz="1600" dirty="0">
              <a:latin typeface="Calibri" panose="020F0502020204030204" pitchFamily="34" charset="0"/>
              <a:ea typeface="Calibri" panose="020F0502020204030204" pitchFamily="34" charset="0"/>
              <a:cs typeface="Mangal" panose="02040503050203030202" pitchFamily="18" charset="0"/>
            </a:endParaRPr>
          </a:p>
          <a:p>
            <a:pPr lvl="0">
              <a:lnSpc>
                <a:spcPct val="107000"/>
              </a:lnSpc>
              <a:spcBef>
                <a:spcPts val="0"/>
              </a:spcBef>
              <a:buFont typeface="+mj-lt"/>
              <a:buAutoNum type="arabicPeriod"/>
            </a:pPr>
            <a:r>
              <a:rPr lang="en-US" dirty="0">
                <a:latin typeface="Times New Roman" panose="02020603050405020304" pitchFamily="18" charset="0"/>
                <a:ea typeface="Calibri" panose="020F0502020204030204" pitchFamily="34" charset="0"/>
                <a:cs typeface="Mangal" panose="02040503050203030202" pitchFamily="18" charset="0"/>
              </a:rPr>
              <a:t>Sound Finance calls for a Balanced Budget.-True</a:t>
            </a:r>
            <a:endParaRPr lang="en-US" sz="1600" dirty="0">
              <a:latin typeface="Calibri" panose="020F0502020204030204" pitchFamily="34" charset="0"/>
              <a:ea typeface="Calibri" panose="020F0502020204030204" pitchFamily="34" charset="0"/>
              <a:cs typeface="Mangal" panose="02040503050203030202" pitchFamily="18" charset="0"/>
            </a:endParaRPr>
          </a:p>
          <a:p>
            <a:pPr lvl="0">
              <a:lnSpc>
                <a:spcPct val="107000"/>
              </a:lnSpc>
              <a:spcBef>
                <a:spcPts val="0"/>
              </a:spcBef>
              <a:buFont typeface="+mj-lt"/>
              <a:buAutoNum type="arabicPeriod"/>
            </a:pPr>
            <a:r>
              <a:rPr lang="en-US" dirty="0">
                <a:latin typeface="Times New Roman" panose="02020603050405020304" pitchFamily="18" charset="0"/>
                <a:ea typeface="Calibri" panose="020F0502020204030204" pitchFamily="34" charset="0"/>
                <a:cs typeface="Mangal" panose="02040503050203030202" pitchFamily="18" charset="0"/>
              </a:rPr>
              <a:t>There can be deficit budget as per the principle of Functional Finance. -True</a:t>
            </a:r>
            <a:endParaRPr lang="en-US" sz="1600" dirty="0">
              <a:latin typeface="Calibri" panose="020F0502020204030204" pitchFamily="34" charset="0"/>
              <a:ea typeface="Calibri" panose="020F0502020204030204" pitchFamily="34" charset="0"/>
              <a:cs typeface="Mangal" panose="02040503050203030202" pitchFamily="18" charset="0"/>
            </a:endParaRPr>
          </a:p>
          <a:p>
            <a:pPr lvl="0">
              <a:lnSpc>
                <a:spcPct val="107000"/>
              </a:lnSpc>
              <a:spcBef>
                <a:spcPts val="0"/>
              </a:spcBef>
              <a:spcAft>
                <a:spcPts val="800"/>
              </a:spcAft>
              <a:buFont typeface="+mj-lt"/>
              <a:buAutoNum type="arabicPeriod"/>
            </a:pPr>
            <a:r>
              <a:rPr lang="en-US" dirty="0">
                <a:latin typeface="Times New Roman" panose="02020603050405020304" pitchFamily="18" charset="0"/>
                <a:ea typeface="Calibri" panose="020F0502020204030204" pitchFamily="34" charset="0"/>
                <a:cs typeface="Mangal" panose="02040503050203030202" pitchFamily="18" charset="0"/>
              </a:rPr>
              <a:t>Efficiency implies that the society is getting maximum benefits from scarce resources. - True</a:t>
            </a:r>
            <a:endParaRPr lang="en-US" sz="1600" dirty="0">
              <a:latin typeface="Calibri" panose="020F0502020204030204" pitchFamily="34" charset="0"/>
              <a:ea typeface="Calibri" panose="020F0502020204030204" pitchFamily="34" charset="0"/>
              <a:cs typeface="Mangal" panose="02040503050203030202" pitchFamily="18" charset="0"/>
            </a:endParaRPr>
          </a:p>
          <a:p>
            <a:endParaRPr lang="en-US" dirty="0"/>
          </a:p>
        </p:txBody>
      </p:sp>
      <p:sp>
        <p:nvSpPr>
          <p:cNvPr id="4" name="Date Placeholder 3">
            <a:extLst>
              <a:ext uri="{FF2B5EF4-FFF2-40B4-BE49-F238E27FC236}">
                <a16:creationId xmlns:a16="http://schemas.microsoft.com/office/drawing/2014/main" id="{4DEB27CD-9FB2-4963-8B04-6E556D0386C4}"/>
              </a:ext>
            </a:extLst>
          </p:cNvPr>
          <p:cNvSpPr>
            <a:spLocks noGrp="1"/>
          </p:cNvSpPr>
          <p:nvPr>
            <p:ph type="dt" sz="half" idx="10"/>
          </p:nvPr>
        </p:nvSpPr>
        <p:spPr/>
        <p:txBody>
          <a:bodyPr/>
          <a:lstStyle/>
          <a:p>
            <a:fld id="{D8632B38-CB88-486D-AC94-3A113887896C}" type="datetime1">
              <a:rPr lang="en-US" smtClean="0"/>
              <a:t>7/28/2020</a:t>
            </a:fld>
            <a:endParaRPr lang="en-US"/>
          </a:p>
        </p:txBody>
      </p:sp>
      <p:sp>
        <p:nvSpPr>
          <p:cNvPr id="5" name="Footer Placeholder 4">
            <a:extLst>
              <a:ext uri="{FF2B5EF4-FFF2-40B4-BE49-F238E27FC236}">
                <a16:creationId xmlns:a16="http://schemas.microsoft.com/office/drawing/2014/main" id="{B8859BA9-E5DD-4C42-9301-B7501B09BB60}"/>
              </a:ext>
            </a:extLst>
          </p:cNvPr>
          <p:cNvSpPr>
            <a:spLocks noGrp="1"/>
          </p:cNvSpPr>
          <p:nvPr>
            <p:ph type="ftr" sz="quarter" idx="11"/>
          </p:nvPr>
        </p:nvSpPr>
        <p:spPr/>
        <p:txBody>
          <a:bodyPr/>
          <a:lstStyle/>
          <a:p>
            <a:r>
              <a:rPr lang="en-US"/>
              <a:t>prepared by Dr D P Sawant, Asso Prof, Dept of Economics, Sheth NKTT College</a:t>
            </a:r>
          </a:p>
        </p:txBody>
      </p:sp>
      <p:sp>
        <p:nvSpPr>
          <p:cNvPr id="6" name="Slide Number Placeholder 5">
            <a:extLst>
              <a:ext uri="{FF2B5EF4-FFF2-40B4-BE49-F238E27FC236}">
                <a16:creationId xmlns:a16="http://schemas.microsoft.com/office/drawing/2014/main" id="{2AFAFE13-C64C-4436-B667-DBCBC2364C14}"/>
              </a:ext>
            </a:extLst>
          </p:cNvPr>
          <p:cNvSpPr>
            <a:spLocks noGrp="1"/>
          </p:cNvSpPr>
          <p:nvPr>
            <p:ph type="sldNum" sz="quarter" idx="12"/>
          </p:nvPr>
        </p:nvSpPr>
        <p:spPr/>
        <p:txBody>
          <a:bodyPr/>
          <a:lstStyle/>
          <a:p>
            <a:fld id="{0B1139D2-0AC0-4838-AB2B-194A261775CC}" type="slidenum">
              <a:rPr lang="en-US" smtClean="0"/>
              <a:t>21</a:t>
            </a:fld>
            <a:endParaRPr lang="en-US"/>
          </a:p>
        </p:txBody>
      </p:sp>
    </p:spTree>
    <p:extLst>
      <p:ext uri="{BB962C8B-B14F-4D97-AF65-F5344CB8AC3E}">
        <p14:creationId xmlns:p14="http://schemas.microsoft.com/office/powerpoint/2010/main" val="271906347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B419FD-62E2-4C16-ABAE-49082C7A42F1}"/>
              </a:ext>
            </a:extLst>
          </p:cNvPr>
          <p:cNvSpPr>
            <a:spLocks noGrp="1"/>
          </p:cNvSpPr>
          <p:nvPr>
            <p:ph type="title"/>
          </p:nvPr>
        </p:nvSpPr>
        <p:spPr/>
        <p:txBody>
          <a:bodyPr/>
          <a:lstStyle/>
          <a:p>
            <a:r>
              <a:rPr lang="en-US" dirty="0"/>
              <a:t>True or False</a:t>
            </a:r>
          </a:p>
        </p:txBody>
      </p:sp>
      <p:sp>
        <p:nvSpPr>
          <p:cNvPr id="3" name="Content Placeholder 2">
            <a:extLst>
              <a:ext uri="{FF2B5EF4-FFF2-40B4-BE49-F238E27FC236}">
                <a16:creationId xmlns:a16="http://schemas.microsoft.com/office/drawing/2014/main" id="{E7B05190-356E-4D42-B73D-A3A038ADF8C7}"/>
              </a:ext>
            </a:extLst>
          </p:cNvPr>
          <p:cNvSpPr>
            <a:spLocks noGrp="1"/>
          </p:cNvSpPr>
          <p:nvPr>
            <p:ph idx="1"/>
          </p:nvPr>
        </p:nvSpPr>
        <p:spPr/>
        <p:txBody>
          <a:bodyPr>
            <a:normAutofit lnSpcReduction="10000"/>
          </a:bodyPr>
          <a:lstStyle/>
          <a:p>
            <a:pPr lvl="0">
              <a:lnSpc>
                <a:spcPct val="107000"/>
              </a:lnSpc>
              <a:spcBef>
                <a:spcPts val="0"/>
              </a:spcBef>
              <a:buFont typeface="+mj-lt"/>
              <a:buAutoNum type="arabicPeriod"/>
            </a:pPr>
            <a:r>
              <a:rPr lang="en-US" dirty="0">
                <a:latin typeface="Times New Roman" panose="02020603050405020304" pitchFamily="18" charset="0"/>
                <a:ea typeface="Calibri" panose="020F0502020204030204" pitchFamily="34" charset="0"/>
                <a:cs typeface="Mangal" panose="02040503050203030202" pitchFamily="18" charset="0"/>
              </a:rPr>
              <a:t>Allocation Function  of the public finance does not include the allocation of money on various sectors, such as education, defense and health. -False</a:t>
            </a:r>
            <a:endParaRPr lang="en-US" sz="1600" dirty="0">
              <a:latin typeface="Calibri" panose="020F0502020204030204" pitchFamily="34" charset="0"/>
              <a:ea typeface="Calibri" panose="020F0502020204030204" pitchFamily="34" charset="0"/>
              <a:cs typeface="Mangal" panose="02040503050203030202" pitchFamily="18" charset="0"/>
            </a:endParaRPr>
          </a:p>
          <a:p>
            <a:pPr lvl="0">
              <a:lnSpc>
                <a:spcPct val="107000"/>
              </a:lnSpc>
              <a:spcBef>
                <a:spcPts val="0"/>
              </a:spcBef>
              <a:buFont typeface="+mj-lt"/>
              <a:buAutoNum type="arabicPeriod"/>
            </a:pPr>
            <a:r>
              <a:rPr lang="en-US" dirty="0">
                <a:latin typeface="Times New Roman" panose="02020603050405020304" pitchFamily="18" charset="0"/>
                <a:ea typeface="Calibri" panose="020F0502020204030204" pitchFamily="34" charset="0"/>
                <a:cs typeface="Mangal" panose="02040503050203030202" pitchFamily="18" charset="0"/>
              </a:rPr>
              <a:t>Distribution Function is mainly undertaken for the reduction of income inequalities among the population. -True.</a:t>
            </a:r>
            <a:endParaRPr lang="en-US" sz="1600" dirty="0">
              <a:latin typeface="Calibri" panose="020F0502020204030204" pitchFamily="34" charset="0"/>
              <a:ea typeface="Calibri" panose="020F0502020204030204" pitchFamily="34" charset="0"/>
              <a:cs typeface="Mangal" panose="02040503050203030202" pitchFamily="18" charset="0"/>
            </a:endParaRPr>
          </a:p>
          <a:p>
            <a:pPr lvl="0">
              <a:lnSpc>
                <a:spcPct val="107000"/>
              </a:lnSpc>
              <a:spcBef>
                <a:spcPts val="0"/>
              </a:spcBef>
              <a:buFont typeface="+mj-lt"/>
              <a:buAutoNum type="arabicPeriod"/>
            </a:pPr>
            <a:r>
              <a:rPr lang="en-US" dirty="0">
                <a:latin typeface="Times New Roman" panose="02020603050405020304" pitchFamily="18" charset="0"/>
                <a:ea typeface="Calibri" panose="020F0502020204030204" pitchFamily="34" charset="0"/>
                <a:cs typeface="Mangal" panose="02040503050203030202" pitchFamily="18" charset="0"/>
              </a:rPr>
              <a:t>Public finance the study of income and expenditure of private individuals or companies. False</a:t>
            </a:r>
            <a:endParaRPr lang="en-US" sz="1600" dirty="0">
              <a:latin typeface="Calibri" panose="020F0502020204030204" pitchFamily="34" charset="0"/>
              <a:ea typeface="Calibri" panose="020F0502020204030204" pitchFamily="34" charset="0"/>
              <a:cs typeface="Mangal" panose="02040503050203030202" pitchFamily="18" charset="0"/>
            </a:endParaRPr>
          </a:p>
          <a:p>
            <a:pPr lvl="0">
              <a:lnSpc>
                <a:spcPct val="107000"/>
              </a:lnSpc>
              <a:spcBef>
                <a:spcPts val="0"/>
              </a:spcBef>
              <a:buFont typeface="+mj-lt"/>
              <a:buAutoNum type="arabicPeriod"/>
            </a:pPr>
            <a:r>
              <a:rPr lang="en-US" dirty="0">
                <a:latin typeface="Times New Roman" panose="02020603050405020304" pitchFamily="18" charset="0"/>
                <a:ea typeface="Calibri" panose="020F0502020204030204" pitchFamily="34" charset="0"/>
                <a:cs typeface="Mangal" panose="02040503050203030202" pitchFamily="18" charset="0"/>
              </a:rPr>
              <a:t>Public Finance and Private Finance, both face the problem of gap between income and expenditure, so both need to borrow money. - True</a:t>
            </a:r>
            <a:endParaRPr lang="en-US" sz="1600" dirty="0">
              <a:latin typeface="Calibri" panose="020F0502020204030204" pitchFamily="34" charset="0"/>
              <a:ea typeface="Calibri" panose="020F0502020204030204" pitchFamily="34" charset="0"/>
              <a:cs typeface="Mangal" panose="02040503050203030202" pitchFamily="18" charset="0"/>
            </a:endParaRPr>
          </a:p>
          <a:p>
            <a:pPr lvl="0">
              <a:lnSpc>
                <a:spcPct val="107000"/>
              </a:lnSpc>
              <a:spcBef>
                <a:spcPts val="0"/>
              </a:spcBef>
              <a:buFont typeface="+mj-lt"/>
              <a:buAutoNum type="arabicPeriod"/>
            </a:pPr>
            <a:r>
              <a:rPr lang="en-US" dirty="0">
                <a:latin typeface="Times New Roman" panose="02020603050405020304" pitchFamily="18" charset="0"/>
                <a:ea typeface="Calibri" panose="020F0502020204030204" pitchFamily="34" charset="0"/>
                <a:cs typeface="Mangal" panose="02040503050203030202" pitchFamily="18" charset="0"/>
              </a:rPr>
              <a:t>In case of Private Finance, expenditure is determined first and accordingly tries to get revenue. False</a:t>
            </a:r>
            <a:endParaRPr lang="en-US" sz="1600" dirty="0">
              <a:latin typeface="Calibri" panose="020F0502020204030204" pitchFamily="34" charset="0"/>
              <a:ea typeface="Calibri" panose="020F0502020204030204" pitchFamily="34" charset="0"/>
              <a:cs typeface="Mangal" panose="02040503050203030202" pitchFamily="18" charset="0"/>
            </a:endParaRPr>
          </a:p>
          <a:p>
            <a:pPr lvl="0">
              <a:lnSpc>
                <a:spcPct val="107000"/>
              </a:lnSpc>
              <a:spcBef>
                <a:spcPts val="0"/>
              </a:spcBef>
              <a:spcAft>
                <a:spcPts val="800"/>
              </a:spcAft>
              <a:buFont typeface="+mj-lt"/>
              <a:buAutoNum type="arabicPeriod"/>
            </a:pPr>
            <a:r>
              <a:rPr lang="en-US" dirty="0">
                <a:latin typeface="Times New Roman" panose="02020603050405020304" pitchFamily="18" charset="0"/>
                <a:ea typeface="Calibri" panose="020F0502020204030204" pitchFamily="34" charset="0"/>
                <a:cs typeface="Mangal" panose="02040503050203030202" pitchFamily="18" charset="0"/>
              </a:rPr>
              <a:t>Market failure refers to inefficient distribution of goods and services in a free market. True</a:t>
            </a:r>
            <a:endParaRPr lang="en-US" sz="1600" dirty="0">
              <a:latin typeface="Calibri" panose="020F0502020204030204" pitchFamily="34" charset="0"/>
              <a:ea typeface="Calibri" panose="020F0502020204030204" pitchFamily="34" charset="0"/>
              <a:cs typeface="Mangal" panose="02040503050203030202" pitchFamily="18" charset="0"/>
            </a:endParaRPr>
          </a:p>
          <a:p>
            <a:endParaRPr lang="en-US" dirty="0"/>
          </a:p>
        </p:txBody>
      </p:sp>
      <p:sp>
        <p:nvSpPr>
          <p:cNvPr id="4" name="Date Placeholder 3">
            <a:extLst>
              <a:ext uri="{FF2B5EF4-FFF2-40B4-BE49-F238E27FC236}">
                <a16:creationId xmlns:a16="http://schemas.microsoft.com/office/drawing/2014/main" id="{29C5B11F-5065-4402-ADCE-3694C966A386}"/>
              </a:ext>
            </a:extLst>
          </p:cNvPr>
          <p:cNvSpPr>
            <a:spLocks noGrp="1"/>
          </p:cNvSpPr>
          <p:nvPr>
            <p:ph type="dt" sz="half" idx="10"/>
          </p:nvPr>
        </p:nvSpPr>
        <p:spPr/>
        <p:txBody>
          <a:bodyPr/>
          <a:lstStyle/>
          <a:p>
            <a:fld id="{D8632B38-CB88-486D-AC94-3A113887896C}" type="datetime1">
              <a:rPr lang="en-US" smtClean="0"/>
              <a:t>7/28/2020</a:t>
            </a:fld>
            <a:endParaRPr lang="en-US"/>
          </a:p>
        </p:txBody>
      </p:sp>
      <p:sp>
        <p:nvSpPr>
          <p:cNvPr id="5" name="Footer Placeholder 4">
            <a:extLst>
              <a:ext uri="{FF2B5EF4-FFF2-40B4-BE49-F238E27FC236}">
                <a16:creationId xmlns:a16="http://schemas.microsoft.com/office/drawing/2014/main" id="{1B2E80E9-A59A-403E-ABF7-077703BE2B93}"/>
              </a:ext>
            </a:extLst>
          </p:cNvPr>
          <p:cNvSpPr>
            <a:spLocks noGrp="1"/>
          </p:cNvSpPr>
          <p:nvPr>
            <p:ph type="ftr" sz="quarter" idx="11"/>
          </p:nvPr>
        </p:nvSpPr>
        <p:spPr/>
        <p:txBody>
          <a:bodyPr/>
          <a:lstStyle/>
          <a:p>
            <a:r>
              <a:rPr lang="en-US"/>
              <a:t>prepared by Dr D P Sawant, Asso Prof, Dept of Economics, Sheth NKTT College</a:t>
            </a:r>
          </a:p>
        </p:txBody>
      </p:sp>
      <p:sp>
        <p:nvSpPr>
          <p:cNvPr id="6" name="Slide Number Placeholder 5">
            <a:extLst>
              <a:ext uri="{FF2B5EF4-FFF2-40B4-BE49-F238E27FC236}">
                <a16:creationId xmlns:a16="http://schemas.microsoft.com/office/drawing/2014/main" id="{F52ECFC6-5E74-4A95-8E88-E716EA88C4E4}"/>
              </a:ext>
            </a:extLst>
          </p:cNvPr>
          <p:cNvSpPr>
            <a:spLocks noGrp="1"/>
          </p:cNvSpPr>
          <p:nvPr>
            <p:ph type="sldNum" sz="quarter" idx="12"/>
          </p:nvPr>
        </p:nvSpPr>
        <p:spPr/>
        <p:txBody>
          <a:bodyPr/>
          <a:lstStyle/>
          <a:p>
            <a:fld id="{0B1139D2-0AC0-4838-AB2B-194A261775CC}" type="slidenum">
              <a:rPr lang="en-US" smtClean="0"/>
              <a:t>22</a:t>
            </a:fld>
            <a:endParaRPr lang="en-US"/>
          </a:p>
        </p:txBody>
      </p:sp>
    </p:spTree>
    <p:extLst>
      <p:ext uri="{BB962C8B-B14F-4D97-AF65-F5344CB8AC3E}">
        <p14:creationId xmlns:p14="http://schemas.microsoft.com/office/powerpoint/2010/main" val="408052535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4896A3-974D-4913-B399-5CCB20ADCE0B}"/>
              </a:ext>
            </a:extLst>
          </p:cNvPr>
          <p:cNvSpPr>
            <a:spLocks noGrp="1"/>
          </p:cNvSpPr>
          <p:nvPr>
            <p:ph type="title"/>
          </p:nvPr>
        </p:nvSpPr>
        <p:spPr>
          <a:xfrm>
            <a:off x="1591127" y="754049"/>
            <a:ext cx="8761413" cy="706964"/>
          </a:xfrm>
        </p:spPr>
        <p:txBody>
          <a:bodyPr/>
          <a:lstStyle/>
          <a:p>
            <a:pPr algn="ctr"/>
            <a:r>
              <a:rPr lang="en-US" altLang="en-US" sz="3200" b="1" dirty="0">
                <a:solidFill>
                  <a:srgbClr val="FFC000"/>
                </a:solidFill>
                <a:latin typeface="Times New Roman" panose="02020603050405020304" pitchFamily="18" charset="0"/>
                <a:ea typeface="Calibri" panose="020F0502020204030204" pitchFamily="34" charset="0"/>
                <a:cs typeface="Times New Roman" panose="02020603050405020304" pitchFamily="18" charset="0"/>
              </a:rPr>
              <a:t>Match the Columns</a:t>
            </a:r>
            <a:endParaRPr lang="en-US" sz="3200" dirty="0">
              <a:solidFill>
                <a:srgbClr val="FFC000"/>
              </a:solidFill>
            </a:endParaRPr>
          </a:p>
        </p:txBody>
      </p:sp>
      <p:graphicFrame>
        <p:nvGraphicFramePr>
          <p:cNvPr id="7" name="Content Placeholder 6">
            <a:extLst>
              <a:ext uri="{FF2B5EF4-FFF2-40B4-BE49-F238E27FC236}">
                <a16:creationId xmlns:a16="http://schemas.microsoft.com/office/drawing/2014/main" id="{17C40332-FF99-4FA4-8EC1-B859B80E16E2}"/>
              </a:ext>
            </a:extLst>
          </p:cNvPr>
          <p:cNvGraphicFramePr>
            <a:graphicFrameLocks noGrp="1"/>
          </p:cNvGraphicFramePr>
          <p:nvPr>
            <p:ph idx="1"/>
            <p:extLst>
              <p:ext uri="{D42A27DB-BD31-4B8C-83A1-F6EECF244321}">
                <p14:modId xmlns:p14="http://schemas.microsoft.com/office/powerpoint/2010/main" val="1066647733"/>
              </p:ext>
            </p:extLst>
          </p:nvPr>
        </p:nvGraphicFramePr>
        <p:xfrm>
          <a:off x="1266520" y="2557960"/>
          <a:ext cx="9086020" cy="3436281"/>
        </p:xfrm>
        <a:graphic>
          <a:graphicData uri="http://schemas.openxmlformats.org/drawingml/2006/table">
            <a:tbl>
              <a:tblPr firstRow="1" firstCol="1" bandRow="1"/>
              <a:tblGrid>
                <a:gridCol w="653022">
                  <a:extLst>
                    <a:ext uri="{9D8B030D-6E8A-4147-A177-3AD203B41FA5}">
                      <a16:colId xmlns:a16="http://schemas.microsoft.com/office/drawing/2014/main" val="3704057816"/>
                    </a:ext>
                  </a:extLst>
                </a:gridCol>
                <a:gridCol w="2102536">
                  <a:extLst>
                    <a:ext uri="{9D8B030D-6E8A-4147-A177-3AD203B41FA5}">
                      <a16:colId xmlns:a16="http://schemas.microsoft.com/office/drawing/2014/main" val="1981691556"/>
                    </a:ext>
                  </a:extLst>
                </a:gridCol>
                <a:gridCol w="492369">
                  <a:extLst>
                    <a:ext uri="{9D8B030D-6E8A-4147-A177-3AD203B41FA5}">
                      <a16:colId xmlns:a16="http://schemas.microsoft.com/office/drawing/2014/main" val="2049691421"/>
                    </a:ext>
                  </a:extLst>
                </a:gridCol>
                <a:gridCol w="5838093">
                  <a:extLst>
                    <a:ext uri="{9D8B030D-6E8A-4147-A177-3AD203B41FA5}">
                      <a16:colId xmlns:a16="http://schemas.microsoft.com/office/drawing/2014/main" val="43382013"/>
                    </a:ext>
                  </a:extLst>
                </a:gridCol>
              </a:tblGrid>
              <a:tr h="303095">
                <a:tc>
                  <a:txBody>
                    <a:bodyPr/>
                    <a:lstStyle/>
                    <a:p>
                      <a:pPr marL="0" marR="0">
                        <a:lnSpc>
                          <a:spcPct val="107000"/>
                        </a:lnSpc>
                        <a:spcBef>
                          <a:spcPts val="0"/>
                        </a:spcBef>
                        <a:spcAft>
                          <a:spcPts val="0"/>
                        </a:spcAft>
                      </a:pPr>
                      <a:r>
                        <a:rPr lang="en-US" sz="1200" b="1">
                          <a:effectLst/>
                          <a:latin typeface="Times New Roman" panose="02020603050405020304" pitchFamily="18" charset="0"/>
                          <a:ea typeface="Calibri" panose="020F0502020204030204" pitchFamily="34" charset="0"/>
                          <a:cs typeface="Mangal" panose="02040503050203030202" pitchFamily="18" charset="0"/>
                        </a:rPr>
                        <a:t>Sr No</a:t>
                      </a:r>
                      <a:endParaRPr lang="en-US" sz="110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200" b="1">
                          <a:effectLst/>
                          <a:latin typeface="Times New Roman" panose="02020603050405020304" pitchFamily="18" charset="0"/>
                          <a:ea typeface="Calibri" panose="020F0502020204030204" pitchFamily="34" charset="0"/>
                          <a:cs typeface="Mangal" panose="02040503050203030202" pitchFamily="18" charset="0"/>
                        </a:rPr>
                        <a:t>Group A</a:t>
                      </a:r>
                      <a:endParaRPr lang="en-US" sz="110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200" b="1">
                          <a:effectLst/>
                          <a:latin typeface="Times New Roman" panose="02020603050405020304" pitchFamily="18" charset="0"/>
                          <a:ea typeface="Calibri" panose="020F0502020204030204" pitchFamily="34" charset="0"/>
                          <a:cs typeface="Mangal" panose="02040503050203030202" pitchFamily="18" charset="0"/>
                        </a:rPr>
                        <a:t>Sr. No</a:t>
                      </a:r>
                      <a:endParaRPr lang="en-US" sz="110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200" b="1">
                          <a:effectLst/>
                          <a:latin typeface="Times New Roman" panose="02020603050405020304" pitchFamily="18" charset="0"/>
                          <a:ea typeface="Calibri" panose="020F0502020204030204" pitchFamily="34" charset="0"/>
                          <a:cs typeface="Mangal" panose="02040503050203030202" pitchFamily="18" charset="0"/>
                        </a:rPr>
                        <a:t>Group B</a:t>
                      </a:r>
                      <a:endParaRPr lang="en-US" sz="110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930659"/>
                  </a:ext>
                </a:extLst>
              </a:tr>
              <a:tr h="303095">
                <a:tc>
                  <a:txBody>
                    <a:bodyPr/>
                    <a:lstStyle/>
                    <a:p>
                      <a:pPr marL="0" marR="0">
                        <a:lnSpc>
                          <a:spcPct val="107000"/>
                        </a:lnSpc>
                        <a:spcBef>
                          <a:spcPts val="0"/>
                        </a:spcBef>
                        <a:spcAft>
                          <a:spcPts val="0"/>
                        </a:spcAft>
                      </a:pPr>
                      <a:r>
                        <a:rPr lang="en-US" sz="1200">
                          <a:effectLst/>
                          <a:latin typeface="Times New Roman" panose="02020603050405020304" pitchFamily="18" charset="0"/>
                          <a:ea typeface="Calibri" panose="020F0502020204030204" pitchFamily="34" charset="0"/>
                          <a:cs typeface="Mangal" panose="02040503050203030202" pitchFamily="18" charset="0"/>
                        </a:rPr>
                        <a:t>1</a:t>
                      </a:r>
                      <a:endParaRPr lang="en-US" sz="110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600" dirty="0">
                          <a:effectLst/>
                          <a:latin typeface="Times New Roman" panose="02020603050405020304" pitchFamily="18" charset="0"/>
                          <a:ea typeface="Calibri" panose="020F0502020204030204" pitchFamily="34" charset="0"/>
                          <a:cs typeface="Mangal" panose="02040503050203030202" pitchFamily="18" charset="0"/>
                        </a:rPr>
                        <a:t>Public Finance</a:t>
                      </a:r>
                      <a:endParaRPr lang="en-US" sz="1600" dirty="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200">
                          <a:effectLst/>
                          <a:latin typeface="Times New Roman" panose="02020603050405020304" pitchFamily="18" charset="0"/>
                          <a:ea typeface="Calibri" panose="020F0502020204030204" pitchFamily="34" charset="0"/>
                          <a:cs typeface="Mangal" panose="02040503050203030202" pitchFamily="18" charset="0"/>
                        </a:rPr>
                        <a:t>A</a:t>
                      </a:r>
                      <a:endParaRPr lang="en-US" sz="110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600" dirty="0">
                          <a:effectLst/>
                          <a:latin typeface="Times New Roman" panose="02020603050405020304" pitchFamily="18" charset="0"/>
                          <a:ea typeface="Calibri" panose="020F0502020204030204" pitchFamily="34" charset="0"/>
                          <a:cs typeface="Mangal" panose="02040503050203030202" pitchFamily="18" charset="0"/>
                        </a:rPr>
                        <a:t>Education in private school</a:t>
                      </a:r>
                      <a:endParaRPr lang="en-US" sz="1600" dirty="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86344640"/>
                  </a:ext>
                </a:extLst>
              </a:tr>
              <a:tr h="303095">
                <a:tc>
                  <a:txBody>
                    <a:bodyPr/>
                    <a:lstStyle/>
                    <a:p>
                      <a:pPr marL="0" marR="0">
                        <a:lnSpc>
                          <a:spcPct val="107000"/>
                        </a:lnSpc>
                        <a:spcBef>
                          <a:spcPts val="0"/>
                        </a:spcBef>
                        <a:spcAft>
                          <a:spcPts val="0"/>
                        </a:spcAft>
                      </a:pPr>
                      <a:r>
                        <a:rPr lang="en-US" sz="1200">
                          <a:effectLst/>
                          <a:latin typeface="Times New Roman" panose="02020603050405020304" pitchFamily="18" charset="0"/>
                          <a:ea typeface="Calibri" panose="020F0502020204030204" pitchFamily="34" charset="0"/>
                          <a:cs typeface="Mangal" panose="02040503050203030202" pitchFamily="18" charset="0"/>
                        </a:rPr>
                        <a:t>2</a:t>
                      </a:r>
                      <a:endParaRPr lang="en-US" sz="110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600" dirty="0">
                          <a:effectLst/>
                          <a:latin typeface="Times New Roman" panose="02020603050405020304" pitchFamily="18" charset="0"/>
                          <a:ea typeface="Calibri" panose="020F0502020204030204" pitchFamily="34" charset="0"/>
                          <a:cs typeface="Mangal" panose="02040503050203030202" pitchFamily="18" charset="0"/>
                        </a:rPr>
                        <a:t>Private Finance</a:t>
                      </a:r>
                      <a:endParaRPr lang="en-US" sz="1600" dirty="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200">
                          <a:effectLst/>
                          <a:latin typeface="Times New Roman" panose="02020603050405020304" pitchFamily="18" charset="0"/>
                          <a:ea typeface="Calibri" panose="020F0502020204030204" pitchFamily="34" charset="0"/>
                          <a:cs typeface="Mangal" panose="02040503050203030202" pitchFamily="18" charset="0"/>
                        </a:rPr>
                        <a:t>B</a:t>
                      </a:r>
                      <a:endParaRPr lang="en-US" sz="110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600" dirty="0">
                          <a:effectLst/>
                          <a:latin typeface="Times New Roman" panose="02020603050405020304" pitchFamily="18" charset="0"/>
                          <a:ea typeface="Calibri" panose="020F0502020204030204" pitchFamily="34" charset="0"/>
                          <a:cs typeface="Mangal" panose="02040503050203030202" pitchFamily="18" charset="0"/>
                        </a:rPr>
                        <a:t>Education in municipal school</a:t>
                      </a:r>
                      <a:endParaRPr lang="en-US" sz="1600" dirty="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23750325"/>
                  </a:ext>
                </a:extLst>
              </a:tr>
              <a:tr h="303095">
                <a:tc>
                  <a:txBody>
                    <a:bodyPr/>
                    <a:lstStyle/>
                    <a:p>
                      <a:pPr marL="0" marR="0">
                        <a:lnSpc>
                          <a:spcPct val="107000"/>
                        </a:lnSpc>
                        <a:spcBef>
                          <a:spcPts val="0"/>
                        </a:spcBef>
                        <a:spcAft>
                          <a:spcPts val="0"/>
                        </a:spcAft>
                      </a:pPr>
                      <a:r>
                        <a:rPr lang="en-US" sz="1200">
                          <a:effectLst/>
                          <a:latin typeface="Times New Roman" panose="02020603050405020304" pitchFamily="18" charset="0"/>
                          <a:ea typeface="Calibri" panose="020F0502020204030204" pitchFamily="34" charset="0"/>
                          <a:cs typeface="Mangal" panose="02040503050203030202" pitchFamily="18" charset="0"/>
                        </a:rPr>
                        <a:t>3</a:t>
                      </a:r>
                      <a:endParaRPr lang="en-US" sz="110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600" dirty="0">
                          <a:effectLst/>
                          <a:latin typeface="Times New Roman" panose="02020603050405020304" pitchFamily="18" charset="0"/>
                          <a:ea typeface="Calibri" panose="020F0502020204030204" pitchFamily="34" charset="0"/>
                          <a:cs typeface="Mangal" panose="02040503050203030202" pitchFamily="18" charset="0"/>
                        </a:rPr>
                        <a:t>Market Failure</a:t>
                      </a:r>
                      <a:endParaRPr lang="en-US" sz="1600" dirty="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200">
                          <a:effectLst/>
                          <a:latin typeface="Times New Roman" panose="02020603050405020304" pitchFamily="18" charset="0"/>
                          <a:ea typeface="Calibri" panose="020F0502020204030204" pitchFamily="34" charset="0"/>
                          <a:cs typeface="Mangal" panose="02040503050203030202" pitchFamily="18" charset="0"/>
                        </a:rPr>
                        <a:t>C</a:t>
                      </a:r>
                      <a:endParaRPr lang="en-US" sz="110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600" dirty="0">
                          <a:effectLst/>
                          <a:latin typeface="Times New Roman" panose="02020603050405020304" pitchFamily="18" charset="0"/>
                          <a:ea typeface="Calibri" panose="020F0502020204030204" pitchFamily="34" charset="0"/>
                          <a:cs typeface="Mangal" panose="02040503050203030202" pitchFamily="18" charset="0"/>
                        </a:rPr>
                        <a:t>Air pollution</a:t>
                      </a:r>
                      <a:endParaRPr lang="en-US" sz="1600" dirty="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45642145"/>
                  </a:ext>
                </a:extLst>
              </a:tr>
              <a:tr h="303095">
                <a:tc>
                  <a:txBody>
                    <a:bodyPr/>
                    <a:lstStyle/>
                    <a:p>
                      <a:pPr marL="0" marR="0">
                        <a:lnSpc>
                          <a:spcPct val="107000"/>
                        </a:lnSpc>
                        <a:spcBef>
                          <a:spcPts val="0"/>
                        </a:spcBef>
                        <a:spcAft>
                          <a:spcPts val="0"/>
                        </a:spcAft>
                      </a:pPr>
                      <a:r>
                        <a:rPr lang="en-US" sz="1200">
                          <a:effectLst/>
                          <a:latin typeface="Times New Roman" panose="02020603050405020304" pitchFamily="18" charset="0"/>
                          <a:ea typeface="Calibri" panose="020F0502020204030204" pitchFamily="34" charset="0"/>
                          <a:cs typeface="Mangal" panose="02040503050203030202" pitchFamily="18" charset="0"/>
                        </a:rPr>
                        <a:t>4</a:t>
                      </a:r>
                      <a:endParaRPr lang="en-US" sz="110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600" dirty="0">
                          <a:effectLst/>
                          <a:latin typeface="Times New Roman" panose="02020603050405020304" pitchFamily="18" charset="0"/>
                          <a:ea typeface="Calibri" panose="020F0502020204030204" pitchFamily="34" charset="0"/>
                          <a:cs typeface="Mangal" panose="02040503050203030202" pitchFamily="18" charset="0"/>
                        </a:rPr>
                        <a:t>Positive Externality</a:t>
                      </a:r>
                      <a:endParaRPr lang="en-US" sz="1600" dirty="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200">
                          <a:effectLst/>
                          <a:latin typeface="Times New Roman" panose="02020603050405020304" pitchFamily="18" charset="0"/>
                          <a:ea typeface="Calibri" panose="020F0502020204030204" pitchFamily="34" charset="0"/>
                          <a:cs typeface="Mangal" panose="02040503050203030202" pitchFamily="18" charset="0"/>
                        </a:rPr>
                        <a:t>D</a:t>
                      </a:r>
                      <a:endParaRPr lang="en-US" sz="110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600" dirty="0">
                          <a:effectLst/>
                          <a:latin typeface="Times New Roman" panose="02020603050405020304" pitchFamily="18" charset="0"/>
                          <a:ea typeface="Calibri" panose="020F0502020204030204" pitchFamily="34" charset="0"/>
                          <a:cs typeface="Mangal" panose="02040503050203030202" pitchFamily="18" charset="0"/>
                        </a:rPr>
                        <a:t>Surplus or Deficit budget</a:t>
                      </a:r>
                      <a:endParaRPr lang="en-US" sz="1600" dirty="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14946121"/>
                  </a:ext>
                </a:extLst>
              </a:tr>
              <a:tr h="303095">
                <a:tc>
                  <a:txBody>
                    <a:bodyPr/>
                    <a:lstStyle/>
                    <a:p>
                      <a:pPr marL="0" marR="0">
                        <a:lnSpc>
                          <a:spcPct val="107000"/>
                        </a:lnSpc>
                        <a:spcBef>
                          <a:spcPts val="0"/>
                        </a:spcBef>
                        <a:spcAft>
                          <a:spcPts val="0"/>
                        </a:spcAft>
                      </a:pPr>
                      <a:r>
                        <a:rPr lang="en-US" sz="1200">
                          <a:effectLst/>
                          <a:latin typeface="Times New Roman" panose="02020603050405020304" pitchFamily="18" charset="0"/>
                          <a:ea typeface="Calibri" panose="020F0502020204030204" pitchFamily="34" charset="0"/>
                          <a:cs typeface="Mangal" panose="02040503050203030202" pitchFamily="18" charset="0"/>
                        </a:rPr>
                        <a:t>5</a:t>
                      </a:r>
                      <a:endParaRPr lang="en-US" sz="110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600" dirty="0">
                          <a:effectLst/>
                          <a:latin typeface="Times New Roman" panose="02020603050405020304" pitchFamily="18" charset="0"/>
                          <a:ea typeface="Calibri" panose="020F0502020204030204" pitchFamily="34" charset="0"/>
                          <a:cs typeface="Mangal" panose="02040503050203030202" pitchFamily="18" charset="0"/>
                        </a:rPr>
                        <a:t>Negative Externality</a:t>
                      </a:r>
                      <a:endParaRPr lang="en-US" sz="1600" dirty="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200">
                          <a:effectLst/>
                          <a:latin typeface="Times New Roman" panose="02020603050405020304" pitchFamily="18" charset="0"/>
                          <a:ea typeface="Calibri" panose="020F0502020204030204" pitchFamily="34" charset="0"/>
                          <a:cs typeface="Mangal" panose="02040503050203030202" pitchFamily="18" charset="0"/>
                        </a:rPr>
                        <a:t>E</a:t>
                      </a:r>
                      <a:endParaRPr lang="en-US" sz="110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600" dirty="0">
                          <a:effectLst/>
                          <a:latin typeface="Times New Roman" panose="02020603050405020304" pitchFamily="18" charset="0"/>
                          <a:ea typeface="Calibri" panose="020F0502020204030204" pitchFamily="34" charset="0"/>
                          <a:cs typeface="Mangal" panose="02040503050203030202" pitchFamily="18" charset="0"/>
                        </a:rPr>
                        <a:t>Balanced budget</a:t>
                      </a:r>
                      <a:endParaRPr lang="en-US" sz="1600" dirty="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62005186"/>
                  </a:ext>
                </a:extLst>
              </a:tr>
              <a:tr h="381664">
                <a:tc>
                  <a:txBody>
                    <a:bodyPr/>
                    <a:lstStyle/>
                    <a:p>
                      <a:pPr marL="0" marR="0">
                        <a:lnSpc>
                          <a:spcPct val="107000"/>
                        </a:lnSpc>
                        <a:spcBef>
                          <a:spcPts val="0"/>
                        </a:spcBef>
                        <a:spcAft>
                          <a:spcPts val="0"/>
                        </a:spcAft>
                      </a:pPr>
                      <a:r>
                        <a:rPr lang="en-US" sz="1200">
                          <a:effectLst/>
                          <a:latin typeface="Times New Roman" panose="02020603050405020304" pitchFamily="18" charset="0"/>
                          <a:ea typeface="Calibri" panose="020F0502020204030204" pitchFamily="34" charset="0"/>
                          <a:cs typeface="Mangal" panose="02040503050203030202" pitchFamily="18" charset="0"/>
                        </a:rPr>
                        <a:t>6</a:t>
                      </a:r>
                      <a:endParaRPr lang="en-US" sz="110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600">
                          <a:effectLst/>
                          <a:latin typeface="Times New Roman" panose="02020603050405020304" pitchFamily="18" charset="0"/>
                          <a:ea typeface="Calibri" panose="020F0502020204030204" pitchFamily="34" charset="0"/>
                          <a:cs typeface="Mangal" panose="02040503050203030202" pitchFamily="18" charset="0"/>
                        </a:rPr>
                        <a:t>Public good</a:t>
                      </a:r>
                      <a:endParaRPr lang="en-US" sz="160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200">
                          <a:effectLst/>
                          <a:latin typeface="Times New Roman" panose="02020603050405020304" pitchFamily="18" charset="0"/>
                          <a:ea typeface="Calibri" panose="020F0502020204030204" pitchFamily="34" charset="0"/>
                          <a:cs typeface="Mangal" panose="02040503050203030202" pitchFamily="18" charset="0"/>
                        </a:rPr>
                        <a:t>F</a:t>
                      </a:r>
                      <a:endParaRPr lang="en-US" sz="110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600" dirty="0">
                          <a:effectLst/>
                          <a:latin typeface="Times New Roman" panose="02020603050405020304" pitchFamily="18" charset="0"/>
                          <a:ea typeface="Calibri" panose="020F0502020204030204" pitchFamily="34" charset="0"/>
                          <a:cs typeface="Mangal" panose="02040503050203030202" pitchFamily="18" charset="0"/>
                        </a:rPr>
                        <a:t>Spill over effects of garden near industry</a:t>
                      </a:r>
                      <a:endParaRPr lang="en-US" sz="1600" dirty="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78073335"/>
                  </a:ext>
                </a:extLst>
              </a:tr>
              <a:tr h="303095">
                <a:tc>
                  <a:txBody>
                    <a:bodyPr/>
                    <a:lstStyle/>
                    <a:p>
                      <a:pPr marL="0" marR="0">
                        <a:lnSpc>
                          <a:spcPct val="107000"/>
                        </a:lnSpc>
                        <a:spcBef>
                          <a:spcPts val="0"/>
                        </a:spcBef>
                        <a:spcAft>
                          <a:spcPts val="0"/>
                        </a:spcAft>
                      </a:pPr>
                      <a:r>
                        <a:rPr lang="en-US" sz="1200">
                          <a:effectLst/>
                          <a:latin typeface="Times New Roman" panose="02020603050405020304" pitchFamily="18" charset="0"/>
                          <a:ea typeface="Calibri" panose="020F0502020204030204" pitchFamily="34" charset="0"/>
                          <a:cs typeface="Mangal" panose="02040503050203030202" pitchFamily="18" charset="0"/>
                        </a:rPr>
                        <a:t>7</a:t>
                      </a:r>
                      <a:endParaRPr lang="en-US" sz="110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600" dirty="0">
                          <a:effectLst/>
                          <a:latin typeface="Times New Roman" panose="02020603050405020304" pitchFamily="18" charset="0"/>
                          <a:ea typeface="Calibri" panose="020F0502020204030204" pitchFamily="34" charset="0"/>
                          <a:cs typeface="Mangal" panose="02040503050203030202" pitchFamily="18" charset="0"/>
                        </a:rPr>
                        <a:t>Private good</a:t>
                      </a:r>
                      <a:endParaRPr lang="en-US" sz="1600" dirty="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200">
                          <a:effectLst/>
                          <a:latin typeface="Times New Roman" panose="02020603050405020304" pitchFamily="18" charset="0"/>
                          <a:ea typeface="Calibri" panose="020F0502020204030204" pitchFamily="34" charset="0"/>
                          <a:cs typeface="Mangal" panose="02040503050203030202" pitchFamily="18" charset="0"/>
                        </a:rPr>
                        <a:t>G</a:t>
                      </a:r>
                      <a:endParaRPr lang="en-US" sz="110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600" dirty="0">
                          <a:effectLst/>
                          <a:latin typeface="Times New Roman" panose="02020603050405020304" pitchFamily="18" charset="0"/>
                          <a:ea typeface="Calibri" panose="020F0502020204030204" pitchFamily="34" charset="0"/>
                          <a:cs typeface="Mangal" panose="02040503050203030202" pitchFamily="18" charset="0"/>
                        </a:rPr>
                        <a:t>Study of financial activities of Government</a:t>
                      </a:r>
                      <a:endParaRPr lang="en-US" sz="1600" dirty="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32331154"/>
                  </a:ext>
                </a:extLst>
              </a:tr>
              <a:tr h="303095">
                <a:tc>
                  <a:txBody>
                    <a:bodyPr/>
                    <a:lstStyle/>
                    <a:p>
                      <a:pPr marL="0" marR="0">
                        <a:lnSpc>
                          <a:spcPct val="107000"/>
                        </a:lnSpc>
                        <a:spcBef>
                          <a:spcPts val="0"/>
                        </a:spcBef>
                        <a:spcAft>
                          <a:spcPts val="0"/>
                        </a:spcAft>
                      </a:pPr>
                      <a:r>
                        <a:rPr lang="en-US" sz="1200">
                          <a:effectLst/>
                          <a:latin typeface="Times New Roman" panose="02020603050405020304" pitchFamily="18" charset="0"/>
                          <a:ea typeface="Calibri" panose="020F0502020204030204" pitchFamily="34" charset="0"/>
                          <a:cs typeface="Mangal" panose="02040503050203030202" pitchFamily="18" charset="0"/>
                        </a:rPr>
                        <a:t>8</a:t>
                      </a:r>
                      <a:endParaRPr lang="en-US" sz="110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600" dirty="0">
                          <a:effectLst/>
                          <a:latin typeface="Times New Roman" panose="02020603050405020304" pitchFamily="18" charset="0"/>
                          <a:ea typeface="Calibri" panose="020F0502020204030204" pitchFamily="34" charset="0"/>
                          <a:cs typeface="Mangal" panose="02040503050203030202" pitchFamily="18" charset="0"/>
                        </a:rPr>
                        <a:t>Sound Finance</a:t>
                      </a:r>
                      <a:endParaRPr lang="en-US" sz="1600" dirty="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200">
                          <a:effectLst/>
                          <a:latin typeface="Times New Roman" panose="02020603050405020304" pitchFamily="18" charset="0"/>
                          <a:ea typeface="Calibri" panose="020F0502020204030204" pitchFamily="34" charset="0"/>
                          <a:cs typeface="Mangal" panose="02040503050203030202" pitchFamily="18" charset="0"/>
                        </a:rPr>
                        <a:t>H</a:t>
                      </a:r>
                      <a:endParaRPr lang="en-US" sz="110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600" dirty="0">
                          <a:effectLst/>
                          <a:latin typeface="Times New Roman" panose="02020603050405020304" pitchFamily="18" charset="0"/>
                          <a:ea typeface="Calibri" panose="020F0502020204030204" pitchFamily="34" charset="0"/>
                          <a:cs typeface="Mangal" panose="02040503050203030202" pitchFamily="18" charset="0"/>
                        </a:rPr>
                        <a:t>Inefficiency </a:t>
                      </a:r>
                      <a:endParaRPr lang="en-US" sz="1600" dirty="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70054646"/>
                  </a:ext>
                </a:extLst>
              </a:tr>
              <a:tr h="91358">
                <a:tc>
                  <a:txBody>
                    <a:bodyPr/>
                    <a:lstStyle/>
                    <a:p>
                      <a:pPr marL="0" marR="0">
                        <a:lnSpc>
                          <a:spcPct val="107000"/>
                        </a:lnSpc>
                        <a:spcBef>
                          <a:spcPts val="0"/>
                        </a:spcBef>
                        <a:spcAft>
                          <a:spcPts val="0"/>
                        </a:spcAft>
                      </a:pPr>
                      <a:r>
                        <a:rPr lang="en-US" sz="1200">
                          <a:effectLst/>
                          <a:latin typeface="Times New Roman" panose="02020603050405020304" pitchFamily="18" charset="0"/>
                          <a:ea typeface="Calibri" panose="020F0502020204030204" pitchFamily="34" charset="0"/>
                          <a:cs typeface="Mangal" panose="02040503050203030202" pitchFamily="18" charset="0"/>
                        </a:rPr>
                        <a:t>9</a:t>
                      </a:r>
                      <a:endParaRPr lang="en-US" sz="110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600" dirty="0">
                          <a:effectLst/>
                          <a:latin typeface="Times New Roman" panose="02020603050405020304" pitchFamily="18" charset="0"/>
                          <a:ea typeface="Calibri" panose="020F0502020204030204" pitchFamily="34" charset="0"/>
                          <a:cs typeface="Mangal" panose="02040503050203030202" pitchFamily="18" charset="0"/>
                        </a:rPr>
                        <a:t>Functional Finance</a:t>
                      </a:r>
                      <a:endParaRPr lang="en-US" sz="1600" dirty="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200">
                          <a:effectLst/>
                          <a:latin typeface="Times New Roman" panose="02020603050405020304" pitchFamily="18" charset="0"/>
                          <a:ea typeface="Calibri" panose="020F0502020204030204" pitchFamily="34" charset="0"/>
                          <a:cs typeface="Mangal" panose="02040503050203030202" pitchFamily="18" charset="0"/>
                        </a:rPr>
                        <a:t>I</a:t>
                      </a:r>
                      <a:endParaRPr lang="en-US" sz="110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600" dirty="0">
                          <a:effectLst/>
                          <a:latin typeface="Times New Roman" panose="02020603050405020304" pitchFamily="18" charset="0"/>
                          <a:ea typeface="Calibri" panose="020F0502020204030204" pitchFamily="34" charset="0"/>
                          <a:cs typeface="Mangal" panose="02040503050203030202" pitchFamily="18" charset="0"/>
                        </a:rPr>
                        <a:t>one cannot be made better off without making other worse off</a:t>
                      </a:r>
                      <a:endParaRPr lang="en-US" sz="1600" dirty="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92691498"/>
                  </a:ext>
                </a:extLst>
              </a:tr>
              <a:tr h="303095">
                <a:tc>
                  <a:txBody>
                    <a:bodyPr/>
                    <a:lstStyle/>
                    <a:p>
                      <a:pPr marL="0" marR="0">
                        <a:lnSpc>
                          <a:spcPct val="107000"/>
                        </a:lnSpc>
                        <a:spcBef>
                          <a:spcPts val="0"/>
                        </a:spcBef>
                        <a:spcAft>
                          <a:spcPts val="0"/>
                        </a:spcAft>
                      </a:pPr>
                      <a:r>
                        <a:rPr lang="en-US" sz="1200">
                          <a:effectLst/>
                          <a:latin typeface="Times New Roman" panose="02020603050405020304" pitchFamily="18" charset="0"/>
                          <a:ea typeface="Calibri" panose="020F0502020204030204" pitchFamily="34" charset="0"/>
                          <a:cs typeface="Mangal" panose="02040503050203030202" pitchFamily="18" charset="0"/>
                        </a:rPr>
                        <a:t>10</a:t>
                      </a:r>
                      <a:endParaRPr lang="en-US" sz="110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600" dirty="0">
                          <a:effectLst/>
                          <a:latin typeface="Times New Roman" panose="02020603050405020304" pitchFamily="18" charset="0"/>
                          <a:ea typeface="Calibri" panose="020F0502020204030204" pitchFamily="34" charset="0"/>
                          <a:cs typeface="Mangal" panose="02040503050203030202" pitchFamily="18" charset="0"/>
                        </a:rPr>
                        <a:t>Pareto efficiency</a:t>
                      </a:r>
                      <a:endParaRPr lang="en-US" sz="1600" dirty="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200">
                          <a:effectLst/>
                          <a:latin typeface="Times New Roman" panose="02020603050405020304" pitchFamily="18" charset="0"/>
                          <a:ea typeface="Calibri" panose="020F0502020204030204" pitchFamily="34" charset="0"/>
                          <a:cs typeface="Mangal" panose="02040503050203030202" pitchFamily="18" charset="0"/>
                        </a:rPr>
                        <a:t>j</a:t>
                      </a:r>
                      <a:endParaRPr lang="en-US" sz="1100">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600" dirty="0">
                          <a:effectLst/>
                          <a:latin typeface="Times New Roman" panose="02020603050405020304" pitchFamily="18" charset="0"/>
                          <a:ea typeface="Calibri" panose="020F0502020204030204" pitchFamily="34" charset="0"/>
                          <a:cs typeface="Mangal" panose="02040503050203030202" pitchFamily="18" charset="0"/>
                        </a:rPr>
                        <a:t>Study of financial activities of individual firms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12940505"/>
                  </a:ext>
                </a:extLst>
              </a:tr>
            </a:tbl>
          </a:graphicData>
        </a:graphic>
      </p:graphicFrame>
      <p:sp>
        <p:nvSpPr>
          <p:cNvPr id="4" name="Date Placeholder 3">
            <a:extLst>
              <a:ext uri="{FF2B5EF4-FFF2-40B4-BE49-F238E27FC236}">
                <a16:creationId xmlns:a16="http://schemas.microsoft.com/office/drawing/2014/main" id="{2DF87525-EBFC-4AD1-AC62-BE639ED509EE}"/>
              </a:ext>
            </a:extLst>
          </p:cNvPr>
          <p:cNvSpPr>
            <a:spLocks noGrp="1"/>
          </p:cNvSpPr>
          <p:nvPr>
            <p:ph type="dt" sz="half" idx="10"/>
          </p:nvPr>
        </p:nvSpPr>
        <p:spPr/>
        <p:txBody>
          <a:bodyPr/>
          <a:lstStyle/>
          <a:p>
            <a:fld id="{D8632B38-CB88-486D-AC94-3A113887896C}" type="datetime1">
              <a:rPr lang="en-US" smtClean="0"/>
              <a:t>7/28/2020</a:t>
            </a:fld>
            <a:endParaRPr lang="en-US"/>
          </a:p>
        </p:txBody>
      </p:sp>
      <p:sp>
        <p:nvSpPr>
          <p:cNvPr id="5" name="Footer Placeholder 4">
            <a:extLst>
              <a:ext uri="{FF2B5EF4-FFF2-40B4-BE49-F238E27FC236}">
                <a16:creationId xmlns:a16="http://schemas.microsoft.com/office/drawing/2014/main" id="{EF1488AC-3018-4A23-86AB-925CD411F467}"/>
              </a:ext>
            </a:extLst>
          </p:cNvPr>
          <p:cNvSpPr>
            <a:spLocks noGrp="1"/>
          </p:cNvSpPr>
          <p:nvPr>
            <p:ph type="ftr" sz="quarter" idx="11"/>
          </p:nvPr>
        </p:nvSpPr>
        <p:spPr/>
        <p:txBody>
          <a:bodyPr/>
          <a:lstStyle/>
          <a:p>
            <a:r>
              <a:rPr lang="en-US"/>
              <a:t>prepared by Dr D P Sawant, Asso Prof, Dept of Economics, Sheth NKTT College</a:t>
            </a:r>
          </a:p>
        </p:txBody>
      </p:sp>
      <p:sp>
        <p:nvSpPr>
          <p:cNvPr id="6" name="Slide Number Placeholder 5">
            <a:extLst>
              <a:ext uri="{FF2B5EF4-FFF2-40B4-BE49-F238E27FC236}">
                <a16:creationId xmlns:a16="http://schemas.microsoft.com/office/drawing/2014/main" id="{F2D0EB08-3B55-4C0F-898F-801FCF0F4BEC}"/>
              </a:ext>
            </a:extLst>
          </p:cNvPr>
          <p:cNvSpPr>
            <a:spLocks noGrp="1"/>
          </p:cNvSpPr>
          <p:nvPr>
            <p:ph type="sldNum" sz="quarter" idx="12"/>
          </p:nvPr>
        </p:nvSpPr>
        <p:spPr/>
        <p:txBody>
          <a:bodyPr/>
          <a:lstStyle/>
          <a:p>
            <a:fld id="{0B1139D2-0AC0-4838-AB2B-194A261775CC}" type="slidenum">
              <a:rPr lang="en-US" smtClean="0"/>
              <a:t>23</a:t>
            </a:fld>
            <a:endParaRPr lang="en-US"/>
          </a:p>
        </p:txBody>
      </p:sp>
    </p:spTree>
    <p:extLst>
      <p:ext uri="{BB962C8B-B14F-4D97-AF65-F5344CB8AC3E}">
        <p14:creationId xmlns:p14="http://schemas.microsoft.com/office/powerpoint/2010/main" val="392694657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19BA4F-F7F2-4ACB-8A67-6292E52FD33C}"/>
              </a:ext>
            </a:extLst>
          </p:cNvPr>
          <p:cNvSpPr>
            <a:spLocks noGrp="1"/>
          </p:cNvSpPr>
          <p:nvPr>
            <p:ph type="title"/>
          </p:nvPr>
        </p:nvSpPr>
        <p:spPr/>
        <p:txBody>
          <a:bodyPr/>
          <a:lstStyle/>
          <a:p>
            <a:pPr algn="ctr"/>
            <a:r>
              <a:rPr lang="en-US" b="1" dirty="0">
                <a:latin typeface="Times New Roman" panose="02020603050405020304" pitchFamily="18" charset="0"/>
                <a:cs typeface="Times New Roman" panose="02020603050405020304" pitchFamily="18" charset="0"/>
              </a:rPr>
              <a:t>Questions</a:t>
            </a:r>
          </a:p>
        </p:txBody>
      </p:sp>
      <p:sp>
        <p:nvSpPr>
          <p:cNvPr id="3" name="Content Placeholder 2">
            <a:extLst>
              <a:ext uri="{FF2B5EF4-FFF2-40B4-BE49-F238E27FC236}">
                <a16:creationId xmlns:a16="http://schemas.microsoft.com/office/drawing/2014/main" id="{674C63A7-A6CE-43D5-A114-0E3D24524243}"/>
              </a:ext>
            </a:extLst>
          </p:cNvPr>
          <p:cNvSpPr>
            <a:spLocks noGrp="1"/>
          </p:cNvSpPr>
          <p:nvPr>
            <p:ph idx="1"/>
          </p:nvPr>
        </p:nvSpPr>
        <p:spPr/>
        <p:txBody>
          <a:bodyPr/>
          <a:lstStyle/>
          <a:p>
            <a:pPr marL="342900" marR="0" lvl="0" indent="-342900">
              <a:lnSpc>
                <a:spcPct val="107000"/>
              </a:lnSpc>
              <a:spcBef>
                <a:spcPts val="0"/>
              </a:spcBef>
              <a:spcAft>
                <a:spcPts val="0"/>
              </a:spcAft>
              <a:buFont typeface="+mj-lt"/>
              <a:buAutoNum type="arabicPeriod"/>
            </a:pPr>
            <a:r>
              <a:rPr lang="en-US" dirty="0">
                <a:latin typeface="Times New Roman" panose="02020603050405020304" pitchFamily="18" charset="0"/>
                <a:ea typeface="Calibri" panose="020F0502020204030204" pitchFamily="34" charset="0"/>
                <a:cs typeface="Mangal" panose="02040503050203030202" pitchFamily="18" charset="0"/>
              </a:rPr>
              <a:t>Discuss the meaning and scope of Public Finance.</a:t>
            </a:r>
            <a:endParaRPr lang="en-US" sz="3600" dirty="0">
              <a:latin typeface="Calibri" panose="020F0502020204030204" pitchFamily="34" charset="0"/>
              <a:ea typeface="Calibri" panose="020F0502020204030204" pitchFamily="34" charset="0"/>
              <a:cs typeface="Mangal" panose="02040503050203030202" pitchFamily="18" charset="0"/>
            </a:endParaRPr>
          </a:p>
          <a:p>
            <a:pPr marL="342900" marR="0" lvl="0" indent="-342900">
              <a:lnSpc>
                <a:spcPct val="107000"/>
              </a:lnSpc>
              <a:spcBef>
                <a:spcPts val="0"/>
              </a:spcBef>
              <a:spcAft>
                <a:spcPts val="0"/>
              </a:spcAft>
              <a:buFont typeface="+mj-lt"/>
              <a:buAutoNum type="arabicPeriod"/>
            </a:pPr>
            <a:r>
              <a:rPr lang="en-US" dirty="0">
                <a:latin typeface="Times New Roman" panose="02020603050405020304" pitchFamily="18" charset="0"/>
                <a:ea typeface="Calibri" panose="020F0502020204030204" pitchFamily="34" charset="0"/>
                <a:cs typeface="Mangal" panose="02040503050203030202" pitchFamily="18" charset="0"/>
              </a:rPr>
              <a:t>Distinguish between Public Finance and Private Finance.</a:t>
            </a:r>
            <a:endParaRPr lang="en-US" sz="3600" dirty="0">
              <a:latin typeface="Calibri" panose="020F0502020204030204" pitchFamily="34" charset="0"/>
              <a:ea typeface="Calibri" panose="020F0502020204030204" pitchFamily="34" charset="0"/>
              <a:cs typeface="Mangal" panose="02040503050203030202" pitchFamily="18" charset="0"/>
            </a:endParaRPr>
          </a:p>
          <a:p>
            <a:pPr marL="342900" marR="0" lvl="0" indent="-342900">
              <a:lnSpc>
                <a:spcPct val="107000"/>
              </a:lnSpc>
              <a:spcBef>
                <a:spcPts val="0"/>
              </a:spcBef>
              <a:spcAft>
                <a:spcPts val="0"/>
              </a:spcAft>
              <a:buFont typeface="+mj-lt"/>
              <a:buAutoNum type="arabicPeriod"/>
            </a:pPr>
            <a:r>
              <a:rPr lang="en-US" dirty="0">
                <a:latin typeface="Times New Roman" panose="02020603050405020304" pitchFamily="18" charset="0"/>
                <a:ea typeface="Calibri" panose="020F0502020204030204" pitchFamily="34" charset="0"/>
                <a:cs typeface="Mangal" panose="02040503050203030202" pitchFamily="18" charset="0"/>
              </a:rPr>
              <a:t>Write a note on: </a:t>
            </a:r>
            <a:r>
              <a:rPr lang="en-US" dirty="0" err="1">
                <a:latin typeface="Times New Roman" panose="02020603050405020304" pitchFamily="18" charset="0"/>
                <a:ea typeface="Calibri" panose="020F0502020204030204" pitchFamily="34" charset="0"/>
                <a:cs typeface="Mangal" panose="02040503050203030202" pitchFamily="18" charset="0"/>
              </a:rPr>
              <a:t>i</a:t>
            </a:r>
            <a:r>
              <a:rPr lang="en-US" dirty="0">
                <a:latin typeface="Times New Roman" panose="02020603050405020304" pitchFamily="18" charset="0"/>
                <a:ea typeface="Calibri" panose="020F0502020204030204" pitchFamily="34" charset="0"/>
                <a:cs typeface="Mangal" panose="02040503050203030202" pitchFamily="18" charset="0"/>
              </a:rPr>
              <a:t>) ‘Market Failure’, ii) ‘Externalities’</a:t>
            </a:r>
            <a:endParaRPr lang="en-US" sz="3600" dirty="0">
              <a:latin typeface="Calibri" panose="020F0502020204030204" pitchFamily="34" charset="0"/>
              <a:ea typeface="Calibri" panose="020F0502020204030204" pitchFamily="34" charset="0"/>
              <a:cs typeface="Mangal" panose="02040503050203030202" pitchFamily="18" charset="0"/>
            </a:endParaRPr>
          </a:p>
          <a:p>
            <a:pPr marL="342900" marR="0" lvl="0" indent="-342900">
              <a:lnSpc>
                <a:spcPct val="107000"/>
              </a:lnSpc>
              <a:spcBef>
                <a:spcPts val="0"/>
              </a:spcBef>
              <a:spcAft>
                <a:spcPts val="0"/>
              </a:spcAft>
              <a:buFont typeface="+mj-lt"/>
              <a:buAutoNum type="arabicPeriod"/>
            </a:pPr>
            <a:r>
              <a:rPr lang="en-US" dirty="0">
                <a:latin typeface="Times New Roman" panose="02020603050405020304" pitchFamily="18" charset="0"/>
                <a:ea typeface="Calibri" panose="020F0502020204030204" pitchFamily="34" charset="0"/>
                <a:cs typeface="Mangal" panose="02040503050203030202" pitchFamily="18" charset="0"/>
              </a:rPr>
              <a:t>Distinguish between Public Goods and Private Goods.</a:t>
            </a:r>
            <a:endParaRPr lang="en-US" sz="3600" dirty="0">
              <a:latin typeface="Calibri" panose="020F0502020204030204" pitchFamily="34" charset="0"/>
              <a:ea typeface="Calibri" panose="020F0502020204030204" pitchFamily="34" charset="0"/>
              <a:cs typeface="Mangal" panose="02040503050203030202" pitchFamily="18" charset="0"/>
            </a:endParaRPr>
          </a:p>
          <a:p>
            <a:pPr marL="342900" marR="0" lvl="0" indent="-342900">
              <a:lnSpc>
                <a:spcPct val="107000"/>
              </a:lnSpc>
              <a:spcBef>
                <a:spcPts val="0"/>
              </a:spcBef>
              <a:spcAft>
                <a:spcPts val="800"/>
              </a:spcAft>
              <a:buFont typeface="+mj-lt"/>
              <a:buAutoNum type="arabicPeriod"/>
            </a:pPr>
            <a:r>
              <a:rPr lang="en-US" dirty="0">
                <a:latin typeface="Times New Roman" panose="02020603050405020304" pitchFamily="18" charset="0"/>
                <a:ea typeface="Calibri" panose="020F0502020204030204" pitchFamily="34" charset="0"/>
                <a:cs typeface="Mangal" panose="02040503050203030202" pitchFamily="18" charset="0"/>
              </a:rPr>
              <a:t>Discuss on the Efficiency versus Equity.</a:t>
            </a:r>
          </a:p>
          <a:p>
            <a:pPr marL="342900" marR="0" lvl="0" indent="-342900">
              <a:lnSpc>
                <a:spcPct val="107000"/>
              </a:lnSpc>
              <a:spcBef>
                <a:spcPts val="0"/>
              </a:spcBef>
              <a:spcAft>
                <a:spcPts val="800"/>
              </a:spcAft>
              <a:buFont typeface="+mj-lt"/>
              <a:buAutoNum type="arabicPeriod"/>
            </a:pPr>
            <a:r>
              <a:rPr lang="en-US" dirty="0">
                <a:latin typeface="Times New Roman" panose="02020603050405020304" pitchFamily="18" charset="0"/>
                <a:ea typeface="Calibri" panose="020F0502020204030204" pitchFamily="34" charset="0"/>
                <a:cs typeface="Mangal" panose="02040503050203030202" pitchFamily="18" charset="0"/>
              </a:rPr>
              <a:t>Explain the concepts of Sound Finance and Functional Finance.</a:t>
            </a:r>
          </a:p>
          <a:p>
            <a:pPr marL="342900" marR="0" lvl="0" indent="-342900">
              <a:lnSpc>
                <a:spcPct val="107000"/>
              </a:lnSpc>
              <a:spcBef>
                <a:spcPts val="0"/>
              </a:spcBef>
              <a:spcAft>
                <a:spcPts val="800"/>
              </a:spcAft>
              <a:buFont typeface="+mj-lt"/>
              <a:buAutoNum type="arabicPeriod"/>
            </a:pPr>
            <a:r>
              <a:rPr lang="en-US" dirty="0">
                <a:latin typeface="Times New Roman" panose="02020603050405020304" pitchFamily="18" charset="0"/>
                <a:ea typeface="Calibri" panose="020F0502020204030204" pitchFamily="34" charset="0"/>
                <a:cs typeface="Mangal" panose="02040503050203030202" pitchFamily="18" charset="0"/>
              </a:rPr>
              <a:t>Discuss the features of Sound Finance.</a:t>
            </a:r>
          </a:p>
          <a:p>
            <a:pPr marL="342900" marR="0" lvl="0" indent="-342900">
              <a:lnSpc>
                <a:spcPct val="107000"/>
              </a:lnSpc>
              <a:spcBef>
                <a:spcPts val="0"/>
              </a:spcBef>
              <a:spcAft>
                <a:spcPts val="800"/>
              </a:spcAft>
              <a:buFont typeface="+mj-lt"/>
              <a:buAutoNum type="arabicPeriod"/>
            </a:pPr>
            <a:r>
              <a:rPr lang="en-US" dirty="0">
                <a:latin typeface="Times New Roman" panose="02020603050405020304" pitchFamily="18" charset="0"/>
                <a:ea typeface="Calibri" panose="020F0502020204030204" pitchFamily="34" charset="0"/>
                <a:cs typeface="Mangal" panose="02040503050203030202" pitchFamily="18" charset="0"/>
              </a:rPr>
              <a:t>Explain the Principles of Functional Finance.</a:t>
            </a:r>
          </a:p>
          <a:p>
            <a:pPr marL="342900" marR="0" lvl="0" indent="-342900">
              <a:lnSpc>
                <a:spcPct val="107000"/>
              </a:lnSpc>
              <a:spcBef>
                <a:spcPts val="0"/>
              </a:spcBef>
              <a:spcAft>
                <a:spcPts val="800"/>
              </a:spcAft>
              <a:buFont typeface="+mj-lt"/>
              <a:buAutoNum type="arabicPeriod"/>
            </a:pPr>
            <a:endParaRPr lang="en-US" sz="3600" dirty="0">
              <a:latin typeface="Calibri" panose="020F0502020204030204" pitchFamily="34" charset="0"/>
              <a:ea typeface="Calibri" panose="020F0502020204030204" pitchFamily="34" charset="0"/>
              <a:cs typeface="Mangal" panose="02040503050203030202" pitchFamily="18" charset="0"/>
            </a:endParaRPr>
          </a:p>
          <a:p>
            <a:endParaRPr lang="en-US" dirty="0"/>
          </a:p>
        </p:txBody>
      </p:sp>
      <p:sp>
        <p:nvSpPr>
          <p:cNvPr id="4" name="Date Placeholder 3">
            <a:extLst>
              <a:ext uri="{FF2B5EF4-FFF2-40B4-BE49-F238E27FC236}">
                <a16:creationId xmlns:a16="http://schemas.microsoft.com/office/drawing/2014/main" id="{18D79B45-140E-4CB8-B320-8188947B3AD3}"/>
              </a:ext>
            </a:extLst>
          </p:cNvPr>
          <p:cNvSpPr>
            <a:spLocks noGrp="1"/>
          </p:cNvSpPr>
          <p:nvPr>
            <p:ph type="dt" sz="half" idx="10"/>
          </p:nvPr>
        </p:nvSpPr>
        <p:spPr/>
        <p:txBody>
          <a:bodyPr/>
          <a:lstStyle/>
          <a:p>
            <a:fld id="{1840AD27-3177-4E29-B549-90E42F68DA1C}" type="datetime1">
              <a:rPr lang="en-US" smtClean="0"/>
              <a:t>7/28/2020</a:t>
            </a:fld>
            <a:endParaRPr lang="en-US"/>
          </a:p>
        </p:txBody>
      </p:sp>
      <p:sp>
        <p:nvSpPr>
          <p:cNvPr id="5" name="Footer Placeholder 4">
            <a:extLst>
              <a:ext uri="{FF2B5EF4-FFF2-40B4-BE49-F238E27FC236}">
                <a16:creationId xmlns:a16="http://schemas.microsoft.com/office/drawing/2014/main" id="{E2912FF8-2916-4204-A38D-F1CF08D2E3D6}"/>
              </a:ext>
            </a:extLst>
          </p:cNvPr>
          <p:cNvSpPr>
            <a:spLocks noGrp="1"/>
          </p:cNvSpPr>
          <p:nvPr>
            <p:ph type="ftr" sz="quarter" idx="11"/>
          </p:nvPr>
        </p:nvSpPr>
        <p:spPr/>
        <p:txBody>
          <a:bodyPr/>
          <a:lstStyle/>
          <a:p>
            <a:r>
              <a:rPr lang="en-US"/>
              <a:t>prepared by Dr D P Sawant, Asso Prof, Dept of Economics, Sheth NKTT College</a:t>
            </a:r>
          </a:p>
        </p:txBody>
      </p:sp>
      <p:sp>
        <p:nvSpPr>
          <p:cNvPr id="6" name="Slide Number Placeholder 5">
            <a:extLst>
              <a:ext uri="{FF2B5EF4-FFF2-40B4-BE49-F238E27FC236}">
                <a16:creationId xmlns:a16="http://schemas.microsoft.com/office/drawing/2014/main" id="{20BB9029-777A-4427-A49B-59CE442AAC67}"/>
              </a:ext>
            </a:extLst>
          </p:cNvPr>
          <p:cNvSpPr>
            <a:spLocks noGrp="1"/>
          </p:cNvSpPr>
          <p:nvPr>
            <p:ph type="sldNum" sz="quarter" idx="12"/>
          </p:nvPr>
        </p:nvSpPr>
        <p:spPr/>
        <p:txBody>
          <a:bodyPr/>
          <a:lstStyle/>
          <a:p>
            <a:fld id="{0B1139D2-0AC0-4838-AB2B-194A261775CC}" type="slidenum">
              <a:rPr lang="en-US" smtClean="0"/>
              <a:t>24</a:t>
            </a:fld>
            <a:endParaRPr lang="en-US"/>
          </a:p>
        </p:txBody>
      </p:sp>
    </p:spTree>
    <p:extLst>
      <p:ext uri="{BB962C8B-B14F-4D97-AF65-F5344CB8AC3E}">
        <p14:creationId xmlns:p14="http://schemas.microsoft.com/office/powerpoint/2010/main" val="393539710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F3CED3-BF11-49FD-956F-D0CF31215735}"/>
              </a:ext>
            </a:extLst>
          </p:cNvPr>
          <p:cNvSpPr>
            <a:spLocks noGrp="1"/>
          </p:cNvSpPr>
          <p:nvPr>
            <p:ph type="title"/>
          </p:nvPr>
        </p:nvSpPr>
        <p:spPr/>
        <p:txBody>
          <a:bodyPr/>
          <a:lstStyle/>
          <a:p>
            <a:pPr lvl="0" indent="-342900" algn="ctr" defTabSz="457200">
              <a:lnSpc>
                <a:spcPct val="107000"/>
              </a:lnSpc>
              <a:spcBef>
                <a:spcPts val="0"/>
              </a:spcBef>
            </a:pPr>
            <a:r>
              <a:rPr lang="en-US" sz="3200" b="1" dirty="0">
                <a:solidFill>
                  <a:srgbClr val="FFC000"/>
                </a:solidFill>
                <a:latin typeface="Times New Roman" panose="02020603050405020304" pitchFamily="18" charset="0"/>
                <a:ea typeface="Calibri" panose="020F0502020204030204" pitchFamily="34" charset="0"/>
                <a:cs typeface="Mangal" panose="02040503050203030202" pitchFamily="18" charset="0"/>
              </a:rPr>
              <a:t>References:</a:t>
            </a:r>
            <a:br>
              <a:rPr lang="en-US" sz="3200" dirty="0">
                <a:solidFill>
                  <a:srgbClr val="FFC000"/>
                </a:solidFill>
                <a:latin typeface="Calibri" panose="020F0502020204030204" pitchFamily="34" charset="0"/>
                <a:ea typeface="Calibri" panose="020F0502020204030204" pitchFamily="34" charset="0"/>
                <a:cs typeface="Mangal" panose="02040503050203030202" pitchFamily="18" charset="0"/>
              </a:rPr>
            </a:br>
            <a:endParaRPr lang="en-US" sz="3200" dirty="0">
              <a:solidFill>
                <a:srgbClr val="FFC000"/>
              </a:solidFill>
            </a:endParaRPr>
          </a:p>
        </p:txBody>
      </p:sp>
      <p:sp>
        <p:nvSpPr>
          <p:cNvPr id="3" name="Content Placeholder 2">
            <a:extLst>
              <a:ext uri="{FF2B5EF4-FFF2-40B4-BE49-F238E27FC236}">
                <a16:creationId xmlns:a16="http://schemas.microsoft.com/office/drawing/2014/main" id="{A0C67684-8E96-4B53-822B-7AF8ED7904F0}"/>
              </a:ext>
            </a:extLst>
          </p:cNvPr>
          <p:cNvSpPr>
            <a:spLocks noGrp="1"/>
          </p:cNvSpPr>
          <p:nvPr>
            <p:ph idx="1"/>
          </p:nvPr>
        </p:nvSpPr>
        <p:spPr/>
        <p:txBody>
          <a:bodyPr/>
          <a:lstStyle/>
          <a:p>
            <a:pPr marL="0" lvl="0" indent="-342900" defTabSz="457200">
              <a:lnSpc>
                <a:spcPct val="107000"/>
              </a:lnSpc>
              <a:spcBef>
                <a:spcPts val="0"/>
              </a:spcBef>
              <a:buClr>
                <a:srgbClr val="B31166"/>
              </a:buClr>
              <a:buSzPct val="80000"/>
              <a:buFont typeface="Wingdings 3" charset="2"/>
              <a:buChar char=""/>
            </a:pPr>
            <a:r>
              <a:rPr lang="en-US" sz="2000" dirty="0">
                <a:solidFill>
                  <a:prstClr val="black">
                    <a:lumMod val="75000"/>
                    <a:lumOff val="25000"/>
                  </a:prstClr>
                </a:solidFill>
                <a:latin typeface="Times New Roman" panose="02020603050405020304" pitchFamily="18" charset="0"/>
                <a:ea typeface="Calibri" panose="020F0502020204030204" pitchFamily="34" charset="0"/>
                <a:cs typeface="Mangal" panose="02040503050203030202" pitchFamily="18" charset="0"/>
              </a:rPr>
              <a:t>1. J. </a:t>
            </a:r>
            <a:r>
              <a:rPr lang="en-US" sz="2000" dirty="0" err="1">
                <a:solidFill>
                  <a:prstClr val="black">
                    <a:lumMod val="75000"/>
                    <a:lumOff val="25000"/>
                  </a:prstClr>
                </a:solidFill>
                <a:latin typeface="Times New Roman" panose="02020603050405020304" pitchFamily="18" charset="0"/>
                <a:ea typeface="Calibri" panose="020F0502020204030204" pitchFamily="34" charset="0"/>
                <a:cs typeface="Mangal" panose="02040503050203030202" pitchFamily="18" charset="0"/>
              </a:rPr>
              <a:t>Hindriks</a:t>
            </a:r>
            <a:r>
              <a:rPr lang="en-US" sz="2000" dirty="0">
                <a:solidFill>
                  <a:prstClr val="black">
                    <a:lumMod val="75000"/>
                    <a:lumOff val="25000"/>
                  </a:prstClr>
                </a:solidFill>
                <a:latin typeface="Times New Roman" panose="02020603050405020304" pitchFamily="18" charset="0"/>
                <a:ea typeface="Calibri" panose="020F0502020204030204" pitchFamily="34" charset="0"/>
                <a:cs typeface="Mangal" panose="02040503050203030202" pitchFamily="18" charset="0"/>
              </a:rPr>
              <a:t>, G. Myles, (2006), Intermediate Public Economics, MIT Press.</a:t>
            </a:r>
            <a:endParaRPr lang="en-US" sz="2000" dirty="0">
              <a:solidFill>
                <a:prstClr val="black">
                  <a:lumMod val="75000"/>
                  <a:lumOff val="25000"/>
                </a:prstClr>
              </a:solidFill>
              <a:latin typeface="Calibri" panose="020F0502020204030204" pitchFamily="34" charset="0"/>
              <a:ea typeface="Calibri" panose="020F0502020204030204" pitchFamily="34" charset="0"/>
              <a:cs typeface="Mangal" panose="02040503050203030202" pitchFamily="18" charset="0"/>
            </a:endParaRPr>
          </a:p>
          <a:p>
            <a:pPr marL="0" lvl="0" indent="-342900" defTabSz="457200">
              <a:lnSpc>
                <a:spcPct val="107000"/>
              </a:lnSpc>
              <a:spcBef>
                <a:spcPts val="0"/>
              </a:spcBef>
              <a:buClr>
                <a:srgbClr val="B31166"/>
              </a:buClr>
              <a:buSzPct val="80000"/>
              <a:buFont typeface="Wingdings 3" charset="2"/>
              <a:buChar char=""/>
            </a:pPr>
            <a:r>
              <a:rPr lang="en-US" sz="2000" dirty="0">
                <a:solidFill>
                  <a:prstClr val="black">
                    <a:lumMod val="75000"/>
                    <a:lumOff val="25000"/>
                  </a:prstClr>
                </a:solidFill>
                <a:latin typeface="Times New Roman" panose="02020603050405020304" pitchFamily="18" charset="0"/>
                <a:ea typeface="Calibri" panose="020F0502020204030204" pitchFamily="34" charset="0"/>
                <a:cs typeface="Mangal" panose="02040503050203030202" pitchFamily="18" charset="0"/>
              </a:rPr>
              <a:t>2. Harvey Rosen, (2005), Public Finance, Seventh Edition, McGraw Hill Publications. </a:t>
            </a:r>
            <a:endParaRPr lang="en-US" sz="2000" dirty="0">
              <a:solidFill>
                <a:prstClr val="black">
                  <a:lumMod val="75000"/>
                  <a:lumOff val="25000"/>
                </a:prstClr>
              </a:solidFill>
              <a:latin typeface="Calibri" panose="020F0502020204030204" pitchFamily="34" charset="0"/>
              <a:ea typeface="Calibri" panose="020F0502020204030204" pitchFamily="34" charset="0"/>
              <a:cs typeface="Mangal" panose="02040503050203030202" pitchFamily="18" charset="0"/>
            </a:endParaRPr>
          </a:p>
          <a:p>
            <a:pPr marL="0" lvl="0" indent="-342900" defTabSz="457200">
              <a:lnSpc>
                <a:spcPct val="107000"/>
              </a:lnSpc>
              <a:spcBef>
                <a:spcPts val="0"/>
              </a:spcBef>
              <a:buClr>
                <a:srgbClr val="B31166"/>
              </a:buClr>
              <a:buSzPct val="80000"/>
              <a:buFont typeface="Wingdings 3" charset="2"/>
              <a:buChar char=""/>
            </a:pPr>
            <a:r>
              <a:rPr lang="en-US" sz="2000" dirty="0">
                <a:solidFill>
                  <a:prstClr val="black">
                    <a:lumMod val="75000"/>
                    <a:lumOff val="25000"/>
                  </a:prstClr>
                </a:solidFill>
                <a:latin typeface="Times New Roman" panose="02020603050405020304" pitchFamily="18" charset="0"/>
                <a:ea typeface="Calibri" panose="020F0502020204030204" pitchFamily="34" charset="0"/>
                <a:cs typeface="Mangal" panose="02040503050203030202" pitchFamily="18" charset="0"/>
              </a:rPr>
              <a:t>3. </a:t>
            </a:r>
            <a:r>
              <a:rPr lang="en-US" sz="2000" dirty="0" err="1">
                <a:solidFill>
                  <a:prstClr val="black">
                    <a:lumMod val="75000"/>
                    <a:lumOff val="25000"/>
                  </a:prstClr>
                </a:solidFill>
                <a:latin typeface="Times New Roman" panose="02020603050405020304" pitchFamily="18" charset="0"/>
                <a:ea typeface="Calibri" panose="020F0502020204030204" pitchFamily="34" charset="0"/>
                <a:cs typeface="Mangal" panose="02040503050203030202" pitchFamily="18" charset="0"/>
              </a:rPr>
              <a:t>KaushikBasu</a:t>
            </a:r>
            <a:r>
              <a:rPr lang="en-US" sz="2000" dirty="0">
                <a:solidFill>
                  <a:prstClr val="black">
                    <a:lumMod val="75000"/>
                    <a:lumOff val="25000"/>
                  </a:prstClr>
                </a:solidFill>
                <a:latin typeface="Times New Roman" panose="02020603050405020304" pitchFamily="18" charset="0"/>
                <a:ea typeface="Calibri" panose="020F0502020204030204" pitchFamily="34" charset="0"/>
                <a:cs typeface="Mangal" panose="02040503050203030202" pitchFamily="18" charset="0"/>
              </a:rPr>
              <a:t> and </a:t>
            </a:r>
            <a:r>
              <a:rPr lang="en-US" sz="2000" dirty="0" err="1">
                <a:solidFill>
                  <a:prstClr val="black">
                    <a:lumMod val="75000"/>
                    <a:lumOff val="25000"/>
                  </a:prstClr>
                </a:solidFill>
                <a:latin typeface="Times New Roman" panose="02020603050405020304" pitchFamily="18" charset="0"/>
                <a:ea typeface="Calibri" panose="020F0502020204030204" pitchFamily="34" charset="0"/>
                <a:cs typeface="Mangal" panose="02040503050203030202" pitchFamily="18" charset="0"/>
              </a:rPr>
              <a:t>Maertens</a:t>
            </a:r>
            <a:r>
              <a:rPr lang="en-US" sz="2000" dirty="0">
                <a:solidFill>
                  <a:prstClr val="black">
                    <a:lumMod val="75000"/>
                    <a:lumOff val="25000"/>
                  </a:prstClr>
                </a:solidFill>
                <a:latin typeface="Times New Roman" panose="02020603050405020304" pitchFamily="18" charset="0"/>
                <a:ea typeface="Calibri" panose="020F0502020204030204" pitchFamily="34" charset="0"/>
                <a:cs typeface="Mangal" panose="02040503050203030202" pitchFamily="18" charset="0"/>
              </a:rPr>
              <a:t> (ed), (2013), The New Oxford Companion to Economics in India,     Oxford University Press.</a:t>
            </a:r>
            <a:endParaRPr lang="en-US" sz="2000" dirty="0">
              <a:solidFill>
                <a:prstClr val="black">
                  <a:lumMod val="75000"/>
                  <a:lumOff val="25000"/>
                </a:prstClr>
              </a:solidFill>
              <a:latin typeface="Calibri" panose="020F0502020204030204" pitchFamily="34" charset="0"/>
              <a:ea typeface="Calibri" panose="020F0502020204030204" pitchFamily="34" charset="0"/>
              <a:cs typeface="Mangal" panose="02040503050203030202" pitchFamily="18" charset="0"/>
            </a:endParaRPr>
          </a:p>
          <a:p>
            <a:pPr marL="0" lvl="0" indent="-342900" defTabSz="457200">
              <a:lnSpc>
                <a:spcPct val="107000"/>
              </a:lnSpc>
              <a:spcBef>
                <a:spcPts val="0"/>
              </a:spcBef>
              <a:buClr>
                <a:srgbClr val="B31166"/>
              </a:buClr>
              <a:buSzPct val="80000"/>
              <a:buFont typeface="Wingdings 3" charset="2"/>
              <a:buChar char=""/>
            </a:pPr>
            <a:r>
              <a:rPr lang="en-US" sz="2000" dirty="0">
                <a:solidFill>
                  <a:prstClr val="black">
                    <a:lumMod val="75000"/>
                    <a:lumOff val="25000"/>
                  </a:prstClr>
                </a:solidFill>
                <a:latin typeface="Times New Roman" panose="02020603050405020304" pitchFamily="18" charset="0"/>
                <a:ea typeface="Calibri" panose="020F0502020204030204" pitchFamily="34" charset="0"/>
                <a:cs typeface="Mangal" panose="02040503050203030202" pitchFamily="18" charset="0"/>
              </a:rPr>
              <a:t>4. </a:t>
            </a:r>
            <a:r>
              <a:rPr lang="en-US" sz="2000" dirty="0" err="1">
                <a:solidFill>
                  <a:prstClr val="black">
                    <a:lumMod val="75000"/>
                    <a:lumOff val="25000"/>
                  </a:prstClr>
                </a:solidFill>
                <a:latin typeface="Times New Roman" panose="02020603050405020304" pitchFamily="18" charset="0"/>
                <a:ea typeface="Calibri" panose="020F0502020204030204" pitchFamily="34" charset="0"/>
                <a:cs typeface="Mangal" panose="02040503050203030202" pitchFamily="18" charset="0"/>
              </a:rPr>
              <a:t>Sury</a:t>
            </a:r>
            <a:r>
              <a:rPr lang="en-US" sz="2000" dirty="0">
                <a:solidFill>
                  <a:prstClr val="black">
                    <a:lumMod val="75000"/>
                    <a:lumOff val="25000"/>
                  </a:prstClr>
                </a:solidFill>
                <a:latin typeface="Times New Roman" panose="02020603050405020304" pitchFamily="18" charset="0"/>
                <a:ea typeface="Calibri" panose="020F0502020204030204" pitchFamily="34" charset="0"/>
                <a:cs typeface="Mangal" panose="02040503050203030202" pitchFamily="18" charset="0"/>
              </a:rPr>
              <a:t> M.M., (1990), Government Budgeting in India, Commonwealth Publishers.</a:t>
            </a:r>
            <a:endParaRPr lang="en-US" sz="2000" dirty="0">
              <a:solidFill>
                <a:prstClr val="black">
                  <a:lumMod val="75000"/>
                  <a:lumOff val="25000"/>
                </a:prstClr>
              </a:solidFill>
              <a:latin typeface="Calibri" panose="020F0502020204030204" pitchFamily="34" charset="0"/>
              <a:ea typeface="Calibri" panose="020F0502020204030204" pitchFamily="34" charset="0"/>
              <a:cs typeface="Mangal" panose="02040503050203030202" pitchFamily="18" charset="0"/>
            </a:endParaRPr>
          </a:p>
          <a:p>
            <a:pPr marL="0" lvl="0" indent="-342900" defTabSz="457200">
              <a:lnSpc>
                <a:spcPct val="107000"/>
              </a:lnSpc>
              <a:spcBef>
                <a:spcPts val="0"/>
              </a:spcBef>
              <a:buClr>
                <a:srgbClr val="B31166"/>
              </a:buClr>
              <a:buSzPct val="80000"/>
              <a:buFont typeface="Wingdings 3" charset="2"/>
              <a:buChar char=""/>
            </a:pPr>
            <a:r>
              <a:rPr lang="en-US" sz="2000" dirty="0">
                <a:solidFill>
                  <a:prstClr val="black">
                    <a:lumMod val="75000"/>
                    <a:lumOff val="25000"/>
                  </a:prstClr>
                </a:solidFill>
                <a:latin typeface="Times New Roman" panose="02020603050405020304" pitchFamily="18" charset="0"/>
                <a:ea typeface="Calibri" panose="020F0502020204030204" pitchFamily="34" charset="0"/>
                <a:cs typeface="Mangal" panose="02040503050203030202" pitchFamily="18" charset="0"/>
              </a:rPr>
              <a:t>5. Bhatia H.L., (2012), Public Finance, Vikas Publications.</a:t>
            </a:r>
            <a:endParaRPr lang="en-US" sz="2000" dirty="0">
              <a:solidFill>
                <a:prstClr val="black">
                  <a:lumMod val="75000"/>
                  <a:lumOff val="25000"/>
                </a:prstClr>
              </a:solidFill>
              <a:latin typeface="Calibri" panose="020F0502020204030204" pitchFamily="34" charset="0"/>
              <a:ea typeface="Calibri" panose="020F0502020204030204" pitchFamily="34" charset="0"/>
              <a:cs typeface="Mangal" panose="02040503050203030202" pitchFamily="18" charset="0"/>
            </a:endParaRPr>
          </a:p>
          <a:p>
            <a:pPr marL="0" lvl="0" indent="-342900" defTabSz="457200">
              <a:lnSpc>
                <a:spcPct val="107000"/>
              </a:lnSpc>
              <a:spcBef>
                <a:spcPts val="0"/>
              </a:spcBef>
              <a:spcAft>
                <a:spcPts val="800"/>
              </a:spcAft>
              <a:buClr>
                <a:srgbClr val="B31166"/>
              </a:buClr>
              <a:buSzPct val="80000"/>
              <a:buFont typeface="Wingdings 3" charset="2"/>
              <a:buChar char=""/>
            </a:pPr>
            <a:r>
              <a:rPr lang="en-US" sz="2000" dirty="0">
                <a:solidFill>
                  <a:prstClr val="black">
                    <a:lumMod val="75000"/>
                    <a:lumOff val="25000"/>
                  </a:prstClr>
                </a:solidFill>
                <a:latin typeface="Times New Roman" panose="02020603050405020304" pitchFamily="18" charset="0"/>
                <a:ea typeface="Calibri" panose="020F0502020204030204" pitchFamily="34" charset="0"/>
                <a:cs typeface="Mangal" panose="02040503050203030202" pitchFamily="18" charset="0"/>
              </a:rPr>
              <a:t>6. Report of the Fourteenth Finance Commission, Government of India.</a:t>
            </a:r>
            <a:endParaRPr lang="en-US" sz="2000" dirty="0">
              <a:solidFill>
                <a:prstClr val="black">
                  <a:lumMod val="75000"/>
                  <a:lumOff val="25000"/>
                </a:prstClr>
              </a:solidFill>
              <a:latin typeface="Calibri" panose="020F0502020204030204" pitchFamily="34" charset="0"/>
              <a:ea typeface="Calibri" panose="020F0502020204030204" pitchFamily="34" charset="0"/>
              <a:cs typeface="Mangal" panose="02040503050203030202" pitchFamily="18" charset="0"/>
            </a:endParaRPr>
          </a:p>
          <a:p>
            <a:endParaRPr lang="en-US" dirty="0"/>
          </a:p>
        </p:txBody>
      </p:sp>
      <p:sp>
        <p:nvSpPr>
          <p:cNvPr id="4" name="Date Placeholder 3">
            <a:extLst>
              <a:ext uri="{FF2B5EF4-FFF2-40B4-BE49-F238E27FC236}">
                <a16:creationId xmlns:a16="http://schemas.microsoft.com/office/drawing/2014/main" id="{CE81B8A6-7B47-4D62-A75B-866916FE0A43}"/>
              </a:ext>
            </a:extLst>
          </p:cNvPr>
          <p:cNvSpPr>
            <a:spLocks noGrp="1"/>
          </p:cNvSpPr>
          <p:nvPr>
            <p:ph type="dt" sz="half" idx="10"/>
          </p:nvPr>
        </p:nvSpPr>
        <p:spPr/>
        <p:txBody>
          <a:bodyPr/>
          <a:lstStyle/>
          <a:p>
            <a:fld id="{1B629749-CEC6-491A-9B8D-9CCB41D679D7}" type="datetime1">
              <a:rPr lang="en-US" smtClean="0"/>
              <a:t>7/28/2020</a:t>
            </a:fld>
            <a:endParaRPr lang="en-US"/>
          </a:p>
        </p:txBody>
      </p:sp>
      <p:sp>
        <p:nvSpPr>
          <p:cNvPr id="5" name="Footer Placeholder 4">
            <a:extLst>
              <a:ext uri="{FF2B5EF4-FFF2-40B4-BE49-F238E27FC236}">
                <a16:creationId xmlns:a16="http://schemas.microsoft.com/office/drawing/2014/main" id="{C1E5DBD6-FDD6-4D2C-882C-E57174FA1321}"/>
              </a:ext>
            </a:extLst>
          </p:cNvPr>
          <p:cNvSpPr>
            <a:spLocks noGrp="1"/>
          </p:cNvSpPr>
          <p:nvPr>
            <p:ph type="ftr" sz="quarter" idx="11"/>
          </p:nvPr>
        </p:nvSpPr>
        <p:spPr/>
        <p:txBody>
          <a:bodyPr/>
          <a:lstStyle/>
          <a:p>
            <a:r>
              <a:rPr lang="en-US"/>
              <a:t>prepared by Dr D P Sawant, Asso Prof, Dept of Economics, Sheth NKTT College</a:t>
            </a:r>
          </a:p>
        </p:txBody>
      </p:sp>
      <p:sp>
        <p:nvSpPr>
          <p:cNvPr id="6" name="Slide Number Placeholder 5">
            <a:extLst>
              <a:ext uri="{FF2B5EF4-FFF2-40B4-BE49-F238E27FC236}">
                <a16:creationId xmlns:a16="http://schemas.microsoft.com/office/drawing/2014/main" id="{09302DA0-7FDB-46E9-AF56-80B4B0C79588}"/>
              </a:ext>
            </a:extLst>
          </p:cNvPr>
          <p:cNvSpPr>
            <a:spLocks noGrp="1"/>
          </p:cNvSpPr>
          <p:nvPr>
            <p:ph type="sldNum" sz="quarter" idx="12"/>
          </p:nvPr>
        </p:nvSpPr>
        <p:spPr/>
        <p:txBody>
          <a:bodyPr/>
          <a:lstStyle/>
          <a:p>
            <a:fld id="{0B1139D2-0AC0-4838-AB2B-194A261775CC}" type="slidenum">
              <a:rPr lang="en-US" smtClean="0"/>
              <a:t>25</a:t>
            </a:fld>
            <a:endParaRPr lang="en-US"/>
          </a:p>
        </p:txBody>
      </p:sp>
    </p:spTree>
    <p:extLst>
      <p:ext uri="{BB962C8B-B14F-4D97-AF65-F5344CB8AC3E}">
        <p14:creationId xmlns:p14="http://schemas.microsoft.com/office/powerpoint/2010/main" val="116417516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094A54-EFAB-4F10-9547-1914408FC2A8}"/>
              </a:ext>
            </a:extLst>
          </p:cNvPr>
          <p:cNvSpPr>
            <a:spLocks noGrp="1"/>
          </p:cNvSpPr>
          <p:nvPr>
            <p:ph type="title"/>
          </p:nvPr>
        </p:nvSpPr>
        <p:spPr/>
        <p:txBody>
          <a:bodyPr/>
          <a:lstStyle/>
          <a:p>
            <a:r>
              <a:rPr lang="en-US" dirty="0"/>
              <a:t>Thank you all…..</a:t>
            </a:r>
          </a:p>
        </p:txBody>
      </p:sp>
      <p:sp>
        <p:nvSpPr>
          <p:cNvPr id="3" name="Content Placeholder 2">
            <a:extLst>
              <a:ext uri="{FF2B5EF4-FFF2-40B4-BE49-F238E27FC236}">
                <a16:creationId xmlns:a16="http://schemas.microsoft.com/office/drawing/2014/main" id="{F6987D36-95A8-4D1E-9649-B6DD4B802CC0}"/>
              </a:ext>
            </a:extLst>
          </p:cNvPr>
          <p:cNvSpPr>
            <a:spLocks noGrp="1"/>
          </p:cNvSpPr>
          <p:nvPr>
            <p:ph idx="1"/>
          </p:nvPr>
        </p:nvSpPr>
        <p:spPr/>
        <p:txBody>
          <a:bodyPr/>
          <a:lstStyle/>
          <a:p>
            <a:pPr lvl="0">
              <a:buClr>
                <a:srgbClr val="B31166"/>
              </a:buClr>
            </a:pPr>
            <a:r>
              <a:rPr lang="en-US" b="1" dirty="0">
                <a:solidFill>
                  <a:prstClr val="black">
                    <a:lumMod val="75000"/>
                    <a:lumOff val="25000"/>
                  </a:prstClr>
                </a:solidFill>
              </a:rPr>
              <a:t>General Instructions:</a:t>
            </a:r>
          </a:p>
          <a:p>
            <a:pPr lvl="0">
              <a:buClr>
                <a:srgbClr val="B31166"/>
              </a:buClr>
            </a:pPr>
            <a:r>
              <a:rPr lang="en-US" dirty="0">
                <a:solidFill>
                  <a:prstClr val="black">
                    <a:lumMod val="75000"/>
                    <a:lumOff val="25000"/>
                  </a:prstClr>
                </a:solidFill>
              </a:rPr>
              <a:t>1. Please join the session 5 minutes prior of the scheduled time</a:t>
            </a:r>
          </a:p>
          <a:p>
            <a:pPr lvl="0">
              <a:buClr>
                <a:srgbClr val="B31166"/>
              </a:buClr>
            </a:pPr>
            <a:r>
              <a:rPr lang="en-US" dirty="0">
                <a:solidFill>
                  <a:prstClr val="black">
                    <a:lumMod val="75000"/>
                    <a:lumOff val="25000"/>
                  </a:prstClr>
                </a:solidFill>
              </a:rPr>
              <a:t>2. keep your mobile, tab, PC or laptop on MUTE mode</a:t>
            </a:r>
          </a:p>
          <a:p>
            <a:pPr lvl="0">
              <a:buClr>
                <a:srgbClr val="B31166"/>
              </a:buClr>
            </a:pPr>
            <a:r>
              <a:rPr lang="en-US" dirty="0">
                <a:solidFill>
                  <a:prstClr val="black">
                    <a:lumMod val="75000"/>
                    <a:lumOff val="25000"/>
                  </a:prstClr>
                </a:solidFill>
              </a:rPr>
              <a:t>3. ask questions at the end of session or beginning of next session</a:t>
            </a:r>
          </a:p>
          <a:p>
            <a:pPr lvl="0">
              <a:buClr>
                <a:srgbClr val="B31166"/>
              </a:buClr>
            </a:pPr>
            <a:r>
              <a:rPr lang="en-US" dirty="0">
                <a:solidFill>
                  <a:prstClr val="black">
                    <a:lumMod val="75000"/>
                    <a:lumOff val="25000"/>
                  </a:prstClr>
                </a:solidFill>
              </a:rPr>
              <a:t>4. write your doubts in chat box or write your doubts on a paper</a:t>
            </a:r>
          </a:p>
          <a:p>
            <a:pPr lvl="0">
              <a:buClr>
                <a:srgbClr val="B31166"/>
              </a:buClr>
            </a:pPr>
            <a:r>
              <a:rPr lang="en-US" dirty="0">
                <a:solidFill>
                  <a:prstClr val="black">
                    <a:lumMod val="75000"/>
                    <a:lumOff val="25000"/>
                  </a:prstClr>
                </a:solidFill>
              </a:rPr>
              <a:t>5. your attendance will be recorded and maintained by the college</a:t>
            </a:r>
          </a:p>
          <a:p>
            <a:pPr lvl="0">
              <a:buClr>
                <a:srgbClr val="B31166"/>
              </a:buClr>
            </a:pPr>
            <a:r>
              <a:rPr lang="en-US" dirty="0">
                <a:solidFill>
                  <a:prstClr val="black">
                    <a:lumMod val="75000"/>
                    <a:lumOff val="25000"/>
                  </a:prstClr>
                </a:solidFill>
              </a:rPr>
              <a:t>6. practice the questions given to you at home</a:t>
            </a:r>
          </a:p>
          <a:p>
            <a:pPr lvl="0">
              <a:buClr>
                <a:srgbClr val="B31166"/>
              </a:buClr>
            </a:pPr>
            <a:r>
              <a:rPr lang="en-US" dirty="0">
                <a:solidFill>
                  <a:prstClr val="black">
                    <a:lumMod val="75000"/>
                    <a:lumOff val="25000"/>
                  </a:prstClr>
                </a:solidFill>
              </a:rPr>
              <a:t>7. periodic online tests will be taken for consistent evaluation</a:t>
            </a:r>
            <a:endParaRPr lang="en-US" dirty="0"/>
          </a:p>
        </p:txBody>
      </p:sp>
      <p:sp>
        <p:nvSpPr>
          <p:cNvPr id="4" name="Date Placeholder 3">
            <a:extLst>
              <a:ext uri="{FF2B5EF4-FFF2-40B4-BE49-F238E27FC236}">
                <a16:creationId xmlns:a16="http://schemas.microsoft.com/office/drawing/2014/main" id="{773A32D3-5F9D-4A04-B5DB-DF9FDD6C63CB}"/>
              </a:ext>
            </a:extLst>
          </p:cNvPr>
          <p:cNvSpPr>
            <a:spLocks noGrp="1"/>
          </p:cNvSpPr>
          <p:nvPr>
            <p:ph type="dt" sz="half" idx="10"/>
          </p:nvPr>
        </p:nvSpPr>
        <p:spPr/>
        <p:txBody>
          <a:bodyPr/>
          <a:lstStyle/>
          <a:p>
            <a:fld id="{D8632B38-CB88-486D-AC94-3A113887896C}" type="datetime1">
              <a:rPr lang="en-US" smtClean="0"/>
              <a:t>7/28/2020</a:t>
            </a:fld>
            <a:endParaRPr lang="en-US"/>
          </a:p>
        </p:txBody>
      </p:sp>
      <p:sp>
        <p:nvSpPr>
          <p:cNvPr id="5" name="Footer Placeholder 4">
            <a:extLst>
              <a:ext uri="{FF2B5EF4-FFF2-40B4-BE49-F238E27FC236}">
                <a16:creationId xmlns:a16="http://schemas.microsoft.com/office/drawing/2014/main" id="{08FF825A-AC6C-4886-9CDB-23B7479F8254}"/>
              </a:ext>
            </a:extLst>
          </p:cNvPr>
          <p:cNvSpPr>
            <a:spLocks noGrp="1"/>
          </p:cNvSpPr>
          <p:nvPr>
            <p:ph type="ftr" sz="quarter" idx="11"/>
          </p:nvPr>
        </p:nvSpPr>
        <p:spPr/>
        <p:txBody>
          <a:bodyPr/>
          <a:lstStyle/>
          <a:p>
            <a:r>
              <a:rPr lang="en-US"/>
              <a:t>prepared by Dr D P Sawant, Asso Prof, Dept of Economics, Sheth NKTT College</a:t>
            </a:r>
          </a:p>
        </p:txBody>
      </p:sp>
      <p:sp>
        <p:nvSpPr>
          <p:cNvPr id="6" name="Slide Number Placeholder 5">
            <a:extLst>
              <a:ext uri="{FF2B5EF4-FFF2-40B4-BE49-F238E27FC236}">
                <a16:creationId xmlns:a16="http://schemas.microsoft.com/office/drawing/2014/main" id="{C3185421-E3AA-4565-B065-2B94B71F9A7F}"/>
              </a:ext>
            </a:extLst>
          </p:cNvPr>
          <p:cNvSpPr>
            <a:spLocks noGrp="1"/>
          </p:cNvSpPr>
          <p:nvPr>
            <p:ph type="sldNum" sz="quarter" idx="12"/>
          </p:nvPr>
        </p:nvSpPr>
        <p:spPr/>
        <p:txBody>
          <a:bodyPr/>
          <a:lstStyle/>
          <a:p>
            <a:fld id="{0B1139D2-0AC0-4838-AB2B-194A261775CC}" type="slidenum">
              <a:rPr lang="en-US" smtClean="0"/>
              <a:t>26</a:t>
            </a:fld>
            <a:endParaRPr lang="en-US"/>
          </a:p>
        </p:txBody>
      </p:sp>
    </p:spTree>
    <p:extLst>
      <p:ext uri="{BB962C8B-B14F-4D97-AF65-F5344CB8AC3E}">
        <p14:creationId xmlns:p14="http://schemas.microsoft.com/office/powerpoint/2010/main" val="312629616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DF57BF-1858-44EC-906F-8BF3B30330E3}"/>
              </a:ext>
            </a:extLst>
          </p:cNvPr>
          <p:cNvSpPr>
            <a:spLocks noGrp="1"/>
          </p:cNvSpPr>
          <p:nvPr>
            <p:ph type="title"/>
          </p:nvPr>
        </p:nvSpPr>
        <p:spPr/>
        <p:txBody>
          <a:bodyPr/>
          <a:lstStyle/>
          <a:p>
            <a:r>
              <a:rPr lang="en-US" dirty="0"/>
              <a:t>Assignment</a:t>
            </a:r>
          </a:p>
        </p:txBody>
      </p:sp>
      <p:sp>
        <p:nvSpPr>
          <p:cNvPr id="3" name="Content Placeholder 2">
            <a:extLst>
              <a:ext uri="{FF2B5EF4-FFF2-40B4-BE49-F238E27FC236}">
                <a16:creationId xmlns:a16="http://schemas.microsoft.com/office/drawing/2014/main" id="{3C26BCB8-7FC9-4833-ABBB-83578B602090}"/>
              </a:ext>
            </a:extLst>
          </p:cNvPr>
          <p:cNvSpPr>
            <a:spLocks noGrp="1"/>
          </p:cNvSpPr>
          <p:nvPr>
            <p:ph idx="1"/>
          </p:nvPr>
        </p:nvSpPr>
        <p:spPr/>
        <p:txBody>
          <a:bodyPr/>
          <a:lstStyle/>
          <a:p>
            <a:r>
              <a:rPr lang="en-US" dirty="0"/>
              <a:t>Meanings of following along with example</a:t>
            </a:r>
          </a:p>
          <a:p>
            <a:r>
              <a:rPr lang="en-US" dirty="0"/>
              <a:t>1. Market Failure</a:t>
            </a:r>
          </a:p>
          <a:p>
            <a:r>
              <a:rPr lang="en-US" dirty="0"/>
              <a:t>2. Efficiency</a:t>
            </a:r>
          </a:p>
          <a:p>
            <a:r>
              <a:rPr lang="en-US" dirty="0"/>
              <a:t>3. Equity</a:t>
            </a:r>
          </a:p>
          <a:p>
            <a:r>
              <a:rPr lang="en-US" dirty="0"/>
              <a:t>4. Sound Finance</a:t>
            </a:r>
          </a:p>
          <a:p>
            <a:r>
              <a:rPr lang="en-US" dirty="0"/>
              <a:t>6. Functional Finance</a:t>
            </a:r>
          </a:p>
        </p:txBody>
      </p:sp>
      <p:sp>
        <p:nvSpPr>
          <p:cNvPr id="4" name="Date Placeholder 3">
            <a:extLst>
              <a:ext uri="{FF2B5EF4-FFF2-40B4-BE49-F238E27FC236}">
                <a16:creationId xmlns:a16="http://schemas.microsoft.com/office/drawing/2014/main" id="{B0D8A823-2B16-43A5-99ED-A6B52B91A457}"/>
              </a:ext>
            </a:extLst>
          </p:cNvPr>
          <p:cNvSpPr>
            <a:spLocks noGrp="1"/>
          </p:cNvSpPr>
          <p:nvPr>
            <p:ph type="dt" sz="half" idx="10"/>
          </p:nvPr>
        </p:nvSpPr>
        <p:spPr/>
        <p:txBody>
          <a:bodyPr/>
          <a:lstStyle/>
          <a:p>
            <a:fld id="{D8632B38-CB88-486D-AC94-3A113887896C}" type="datetime1">
              <a:rPr lang="en-US" smtClean="0"/>
              <a:t>7/28/2020</a:t>
            </a:fld>
            <a:endParaRPr lang="en-US"/>
          </a:p>
        </p:txBody>
      </p:sp>
      <p:sp>
        <p:nvSpPr>
          <p:cNvPr id="5" name="Footer Placeholder 4">
            <a:extLst>
              <a:ext uri="{FF2B5EF4-FFF2-40B4-BE49-F238E27FC236}">
                <a16:creationId xmlns:a16="http://schemas.microsoft.com/office/drawing/2014/main" id="{07C591C3-1E0A-45DB-8E92-FF4E444D31CB}"/>
              </a:ext>
            </a:extLst>
          </p:cNvPr>
          <p:cNvSpPr>
            <a:spLocks noGrp="1"/>
          </p:cNvSpPr>
          <p:nvPr>
            <p:ph type="ftr" sz="quarter" idx="11"/>
          </p:nvPr>
        </p:nvSpPr>
        <p:spPr/>
        <p:txBody>
          <a:bodyPr/>
          <a:lstStyle/>
          <a:p>
            <a:r>
              <a:rPr lang="en-US"/>
              <a:t>prepared by Dr D P Sawant, Asso Prof, Dept of Economics, Sheth NKTT College</a:t>
            </a:r>
          </a:p>
        </p:txBody>
      </p:sp>
      <p:sp>
        <p:nvSpPr>
          <p:cNvPr id="6" name="Slide Number Placeholder 5">
            <a:extLst>
              <a:ext uri="{FF2B5EF4-FFF2-40B4-BE49-F238E27FC236}">
                <a16:creationId xmlns:a16="http://schemas.microsoft.com/office/drawing/2014/main" id="{C5854189-98A5-44B2-B945-25B6A69FC82B}"/>
              </a:ext>
            </a:extLst>
          </p:cNvPr>
          <p:cNvSpPr>
            <a:spLocks noGrp="1"/>
          </p:cNvSpPr>
          <p:nvPr>
            <p:ph type="sldNum" sz="quarter" idx="12"/>
          </p:nvPr>
        </p:nvSpPr>
        <p:spPr/>
        <p:txBody>
          <a:bodyPr/>
          <a:lstStyle/>
          <a:p>
            <a:fld id="{0B1139D2-0AC0-4838-AB2B-194A261775CC}" type="slidenum">
              <a:rPr lang="en-US" smtClean="0"/>
              <a:t>27</a:t>
            </a:fld>
            <a:endParaRPr lang="en-US"/>
          </a:p>
        </p:txBody>
      </p:sp>
    </p:spTree>
    <p:extLst>
      <p:ext uri="{BB962C8B-B14F-4D97-AF65-F5344CB8AC3E}">
        <p14:creationId xmlns:p14="http://schemas.microsoft.com/office/powerpoint/2010/main" val="11926806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82BBE6-4457-44C7-943E-7439C893BAB6}"/>
              </a:ext>
            </a:extLst>
          </p:cNvPr>
          <p:cNvSpPr>
            <a:spLocks noGrp="1"/>
          </p:cNvSpPr>
          <p:nvPr>
            <p:ph type="ctrTitle"/>
          </p:nvPr>
        </p:nvSpPr>
        <p:spPr>
          <a:xfrm>
            <a:off x="1885071" y="922607"/>
            <a:ext cx="5528604" cy="990599"/>
          </a:xfrm>
        </p:spPr>
        <p:txBody>
          <a:bodyPr>
            <a:normAutofit fontScale="90000"/>
          </a:bodyPr>
          <a:lstStyle/>
          <a:p>
            <a:pPr lvl="0">
              <a:spcBef>
                <a:spcPts val="1000"/>
              </a:spcBef>
            </a:pPr>
            <a:r>
              <a:rPr lang="en-US" sz="4000" b="1" dirty="0">
                <a:solidFill>
                  <a:schemeClr val="accent1"/>
                </a:solidFill>
                <a:latin typeface="Times New Roman" panose="02020603050405020304" pitchFamily="18" charset="0"/>
                <a:ea typeface="+mn-ea"/>
                <a:cs typeface="Times New Roman" panose="02020603050405020304" pitchFamily="18" charset="0"/>
              </a:rPr>
              <a:t>Public Finance- Module-I</a:t>
            </a:r>
            <a:br>
              <a:rPr lang="en-US" sz="2200" b="1" dirty="0">
                <a:solidFill>
                  <a:prstClr val="black"/>
                </a:solidFill>
                <a:latin typeface="Times New Roman" panose="02020603050405020304" pitchFamily="18" charset="0"/>
                <a:ea typeface="+mn-ea"/>
                <a:cs typeface="Times New Roman" panose="02020603050405020304" pitchFamily="18" charset="0"/>
              </a:rPr>
            </a:br>
            <a:endParaRPr lang="en-US" dirty="0"/>
          </a:p>
        </p:txBody>
      </p:sp>
      <p:sp>
        <p:nvSpPr>
          <p:cNvPr id="3" name="Subtitle 2">
            <a:extLst>
              <a:ext uri="{FF2B5EF4-FFF2-40B4-BE49-F238E27FC236}">
                <a16:creationId xmlns:a16="http://schemas.microsoft.com/office/drawing/2014/main" id="{20EBDA49-0C68-4CDC-9373-9A6322BBFF4D}"/>
              </a:ext>
            </a:extLst>
          </p:cNvPr>
          <p:cNvSpPr>
            <a:spLocks noGrp="1"/>
          </p:cNvSpPr>
          <p:nvPr>
            <p:ph type="subTitle" idx="1"/>
          </p:nvPr>
        </p:nvSpPr>
        <p:spPr>
          <a:xfrm>
            <a:off x="633046" y="2096086"/>
            <a:ext cx="9228406" cy="3161714"/>
          </a:xfrm>
        </p:spPr>
        <p:txBody>
          <a:bodyPr>
            <a:normAutofit/>
          </a:bodyPr>
          <a:lstStyle/>
          <a:p>
            <a:pPr lvl="0" indent="-342900" algn="just" defTabSz="457200">
              <a:lnSpc>
                <a:spcPct val="107000"/>
              </a:lnSpc>
              <a:spcBef>
                <a:spcPts val="0"/>
              </a:spcBef>
              <a:buClr>
                <a:srgbClr val="B31166"/>
              </a:buClr>
              <a:buSzPct val="80000"/>
              <a:buFont typeface="Wingdings 3" charset="2"/>
              <a:buChar char=""/>
            </a:pPr>
            <a:r>
              <a:rPr lang="en-US" b="1" dirty="0">
                <a:solidFill>
                  <a:srgbClr val="FFFF00"/>
                </a:solidFill>
                <a:latin typeface="Times New Roman" panose="02020603050405020304" pitchFamily="18" charset="0"/>
                <a:ea typeface="Calibri" panose="020F0502020204030204" pitchFamily="34" charset="0"/>
                <a:cs typeface="Mangal" panose="02040503050203030202" pitchFamily="18" charset="0"/>
              </a:rPr>
              <a:t>Meaning, Need for, Functions and Scope of Public Finance </a:t>
            </a:r>
          </a:p>
          <a:p>
            <a:pPr lvl="0" indent="-342900" algn="just" defTabSz="457200">
              <a:lnSpc>
                <a:spcPct val="107000"/>
              </a:lnSpc>
              <a:spcBef>
                <a:spcPts val="0"/>
              </a:spcBef>
              <a:buClr>
                <a:srgbClr val="B31166"/>
              </a:buClr>
              <a:buSzPct val="80000"/>
              <a:buFont typeface="Wingdings 3" charset="2"/>
              <a:buChar char=""/>
            </a:pPr>
            <a:r>
              <a:rPr lang="en-US" b="1" dirty="0">
                <a:solidFill>
                  <a:srgbClr val="FFFF00"/>
                </a:solidFill>
                <a:latin typeface="Times New Roman" panose="02020603050405020304" pitchFamily="18" charset="0"/>
                <a:ea typeface="Calibri" panose="020F0502020204030204" pitchFamily="34" charset="0"/>
                <a:cs typeface="Mangal" panose="02040503050203030202" pitchFamily="18" charset="0"/>
              </a:rPr>
              <a:t>Public Finance versus Private Finance </a:t>
            </a:r>
          </a:p>
          <a:p>
            <a:pPr lvl="0" indent="-342900" algn="just" defTabSz="457200">
              <a:lnSpc>
                <a:spcPct val="107000"/>
              </a:lnSpc>
              <a:spcBef>
                <a:spcPts val="0"/>
              </a:spcBef>
              <a:buClr>
                <a:srgbClr val="B31166"/>
              </a:buClr>
              <a:buSzPct val="80000"/>
              <a:buFont typeface="Wingdings 3" charset="2"/>
              <a:buChar char=""/>
            </a:pPr>
            <a:r>
              <a:rPr lang="en-US" b="1" dirty="0">
                <a:solidFill>
                  <a:srgbClr val="FFFF00"/>
                </a:solidFill>
                <a:latin typeface="Times New Roman" panose="02020603050405020304" pitchFamily="18" charset="0"/>
                <a:ea typeface="Calibri" panose="020F0502020204030204" pitchFamily="34" charset="0"/>
                <a:cs typeface="Mangal" panose="02040503050203030202" pitchFamily="18" charset="0"/>
              </a:rPr>
              <a:t>Market Failure: Meaning, causes and solutions </a:t>
            </a:r>
          </a:p>
          <a:p>
            <a:pPr lvl="0" indent="-342900" algn="just" defTabSz="457200">
              <a:lnSpc>
                <a:spcPct val="107000"/>
              </a:lnSpc>
              <a:spcBef>
                <a:spcPts val="0"/>
              </a:spcBef>
              <a:buClr>
                <a:srgbClr val="B31166"/>
              </a:buClr>
              <a:buSzPct val="80000"/>
              <a:buFont typeface="Wingdings 3" charset="2"/>
              <a:buChar char=""/>
            </a:pPr>
            <a:r>
              <a:rPr lang="en-US" b="1" dirty="0">
                <a:solidFill>
                  <a:srgbClr val="FFFF00"/>
                </a:solidFill>
                <a:latin typeface="Times New Roman" panose="02020603050405020304" pitchFamily="18" charset="0"/>
                <a:ea typeface="Calibri" panose="020F0502020204030204" pitchFamily="34" charset="0"/>
                <a:cs typeface="Mangal" panose="02040503050203030202" pitchFamily="18" charset="0"/>
              </a:rPr>
              <a:t>Public Goods and Private Goods</a:t>
            </a:r>
          </a:p>
          <a:p>
            <a:pPr lvl="0" indent="-342900" algn="just" defTabSz="457200">
              <a:lnSpc>
                <a:spcPct val="107000"/>
              </a:lnSpc>
              <a:spcBef>
                <a:spcPts val="0"/>
              </a:spcBef>
              <a:buClr>
                <a:srgbClr val="B31166"/>
              </a:buClr>
              <a:buSzPct val="80000"/>
              <a:buFont typeface="Wingdings 3" charset="2"/>
              <a:buChar char=""/>
            </a:pPr>
            <a:r>
              <a:rPr lang="en-US" b="1" dirty="0">
                <a:solidFill>
                  <a:srgbClr val="FFFF00"/>
                </a:solidFill>
                <a:latin typeface="Times New Roman" panose="02020603050405020304" pitchFamily="18" charset="0"/>
                <a:ea typeface="Calibri" panose="020F0502020204030204" pitchFamily="34" charset="0"/>
                <a:cs typeface="Mangal" panose="02040503050203030202" pitchFamily="18" charset="0"/>
              </a:rPr>
              <a:t>Externalities </a:t>
            </a:r>
          </a:p>
          <a:p>
            <a:pPr lvl="0" indent="-342900" algn="just" defTabSz="457200">
              <a:lnSpc>
                <a:spcPct val="107000"/>
              </a:lnSpc>
              <a:spcBef>
                <a:spcPts val="0"/>
              </a:spcBef>
              <a:buClr>
                <a:srgbClr val="B31166"/>
              </a:buClr>
              <a:buSzPct val="80000"/>
              <a:buFont typeface="Wingdings 3" charset="2"/>
              <a:buChar char=""/>
            </a:pPr>
            <a:r>
              <a:rPr lang="en-US" b="1" dirty="0">
                <a:solidFill>
                  <a:srgbClr val="FFFF00"/>
                </a:solidFill>
                <a:latin typeface="Times New Roman" panose="02020603050405020304" pitchFamily="18" charset="0"/>
                <a:ea typeface="Calibri" panose="020F0502020204030204" pitchFamily="34" charset="0"/>
                <a:cs typeface="Mangal" panose="02040503050203030202" pitchFamily="18" charset="0"/>
              </a:rPr>
              <a:t>Efficiency versus Equity </a:t>
            </a:r>
          </a:p>
          <a:p>
            <a:pPr lvl="0" indent="-342900" algn="just" defTabSz="457200">
              <a:lnSpc>
                <a:spcPct val="107000"/>
              </a:lnSpc>
              <a:spcBef>
                <a:spcPts val="0"/>
              </a:spcBef>
              <a:buClr>
                <a:srgbClr val="B31166"/>
              </a:buClr>
              <a:buSzPct val="80000"/>
              <a:buFont typeface="Wingdings 3" charset="2"/>
              <a:buChar char=""/>
            </a:pPr>
            <a:r>
              <a:rPr lang="en-US" b="1" dirty="0">
                <a:solidFill>
                  <a:srgbClr val="FFFF00"/>
                </a:solidFill>
                <a:latin typeface="Times New Roman" panose="02020603050405020304" pitchFamily="18" charset="0"/>
                <a:ea typeface="Calibri" panose="020F0502020204030204" pitchFamily="34" charset="0"/>
                <a:cs typeface="Mangal" panose="02040503050203030202" pitchFamily="18" charset="0"/>
              </a:rPr>
              <a:t>Principles of Sound Finance and Functional Finance</a:t>
            </a:r>
          </a:p>
          <a:p>
            <a:pPr lvl="0" indent="-342900" algn="just" defTabSz="457200">
              <a:lnSpc>
                <a:spcPct val="107000"/>
              </a:lnSpc>
              <a:spcBef>
                <a:spcPts val="0"/>
              </a:spcBef>
              <a:buClr>
                <a:srgbClr val="B31166"/>
              </a:buClr>
              <a:buSzPct val="80000"/>
              <a:buFont typeface="Wingdings 3" charset="2"/>
              <a:buChar char=""/>
            </a:pPr>
            <a:r>
              <a:rPr lang="en-US" b="1" dirty="0">
                <a:solidFill>
                  <a:srgbClr val="FFFF00"/>
                </a:solidFill>
                <a:latin typeface="Times New Roman" panose="02020603050405020304" pitchFamily="18" charset="0"/>
                <a:ea typeface="Calibri" panose="020F0502020204030204" pitchFamily="34" charset="0"/>
                <a:cs typeface="Mangal" panose="02040503050203030202" pitchFamily="18" charset="0"/>
              </a:rPr>
              <a:t>Allocation, Distribution, </a:t>
            </a:r>
            <a:r>
              <a:rPr lang="en-US" b="1" dirty="0" err="1">
                <a:solidFill>
                  <a:srgbClr val="FFFF00"/>
                </a:solidFill>
                <a:latin typeface="Times New Roman" panose="02020603050405020304" pitchFamily="18" charset="0"/>
                <a:ea typeface="Calibri" panose="020F0502020204030204" pitchFamily="34" charset="0"/>
                <a:cs typeface="Mangal" panose="02040503050203030202" pitchFamily="18" charset="0"/>
              </a:rPr>
              <a:t>Stabilisation</a:t>
            </a:r>
            <a:r>
              <a:rPr lang="en-US" b="1" dirty="0">
                <a:solidFill>
                  <a:srgbClr val="FFFF00"/>
                </a:solidFill>
                <a:latin typeface="Times New Roman" panose="02020603050405020304" pitchFamily="18" charset="0"/>
                <a:ea typeface="Calibri" panose="020F0502020204030204" pitchFamily="34" charset="0"/>
                <a:cs typeface="Mangal" panose="02040503050203030202" pitchFamily="18" charset="0"/>
              </a:rPr>
              <a:t> and Growth Functions</a:t>
            </a:r>
            <a:r>
              <a:rPr lang="en-US" b="1" dirty="0">
                <a:solidFill>
                  <a:prstClr val="black">
                    <a:lumMod val="75000"/>
                    <a:lumOff val="25000"/>
                  </a:prstClr>
                </a:solidFill>
                <a:latin typeface="Times New Roman" panose="02020603050405020304" pitchFamily="18" charset="0"/>
                <a:ea typeface="Calibri" panose="020F0502020204030204" pitchFamily="34" charset="0"/>
                <a:cs typeface="Mangal" panose="02040503050203030202" pitchFamily="18" charset="0"/>
              </a:rPr>
              <a:t>       </a:t>
            </a:r>
            <a:r>
              <a:rPr lang="en-US" b="1" dirty="0">
                <a:solidFill>
                  <a:srgbClr val="FFFF00"/>
                </a:solidFill>
                <a:latin typeface="Times New Roman" panose="02020603050405020304" pitchFamily="18" charset="0"/>
                <a:ea typeface="Calibri" panose="020F0502020204030204" pitchFamily="34" charset="0"/>
                <a:cs typeface="Mangal" panose="02040503050203030202" pitchFamily="18" charset="0"/>
              </a:rPr>
              <a:t>of the Government</a:t>
            </a:r>
            <a:endParaRPr lang="en-US" b="1" dirty="0">
              <a:solidFill>
                <a:srgbClr val="FFFF00"/>
              </a:solidFill>
              <a:latin typeface="Calibri" panose="020F0502020204030204" pitchFamily="34" charset="0"/>
              <a:ea typeface="Calibri" panose="020F0502020204030204" pitchFamily="34" charset="0"/>
              <a:cs typeface="Mangal" panose="02040503050203030202" pitchFamily="18" charset="0"/>
            </a:endParaRPr>
          </a:p>
          <a:p>
            <a:endParaRPr lang="en-US" dirty="0"/>
          </a:p>
        </p:txBody>
      </p:sp>
      <p:sp>
        <p:nvSpPr>
          <p:cNvPr id="4" name="Date Placeholder 3">
            <a:extLst>
              <a:ext uri="{FF2B5EF4-FFF2-40B4-BE49-F238E27FC236}">
                <a16:creationId xmlns:a16="http://schemas.microsoft.com/office/drawing/2014/main" id="{4195A9D7-09DD-4557-9402-BFAD70BCD3BC}"/>
              </a:ext>
            </a:extLst>
          </p:cNvPr>
          <p:cNvSpPr>
            <a:spLocks noGrp="1"/>
          </p:cNvSpPr>
          <p:nvPr>
            <p:ph type="dt" sz="half" idx="10"/>
          </p:nvPr>
        </p:nvSpPr>
        <p:spPr/>
        <p:txBody>
          <a:bodyPr/>
          <a:lstStyle/>
          <a:p>
            <a:fld id="{D5AFD117-777F-457C-A17B-78510B501256}" type="datetime1">
              <a:rPr lang="en-US" smtClean="0"/>
              <a:t>7/28/2020</a:t>
            </a:fld>
            <a:endParaRPr lang="en-US"/>
          </a:p>
        </p:txBody>
      </p:sp>
      <p:sp>
        <p:nvSpPr>
          <p:cNvPr id="5" name="Footer Placeholder 4">
            <a:extLst>
              <a:ext uri="{FF2B5EF4-FFF2-40B4-BE49-F238E27FC236}">
                <a16:creationId xmlns:a16="http://schemas.microsoft.com/office/drawing/2014/main" id="{E648DECB-912D-4FFB-8DBA-A25D44469649}"/>
              </a:ext>
            </a:extLst>
          </p:cNvPr>
          <p:cNvSpPr>
            <a:spLocks noGrp="1"/>
          </p:cNvSpPr>
          <p:nvPr>
            <p:ph type="ftr" sz="quarter" idx="11"/>
          </p:nvPr>
        </p:nvSpPr>
        <p:spPr/>
        <p:txBody>
          <a:bodyPr/>
          <a:lstStyle/>
          <a:p>
            <a:r>
              <a:rPr lang="en-US"/>
              <a:t>prepared by Dr D P Sawant, Asso Prof, Dept of Economics, Sheth NKTT College</a:t>
            </a:r>
          </a:p>
        </p:txBody>
      </p:sp>
      <p:sp>
        <p:nvSpPr>
          <p:cNvPr id="6" name="Slide Number Placeholder 5">
            <a:extLst>
              <a:ext uri="{FF2B5EF4-FFF2-40B4-BE49-F238E27FC236}">
                <a16:creationId xmlns:a16="http://schemas.microsoft.com/office/drawing/2014/main" id="{64CAC470-8191-4974-9CE6-AE3E781525E3}"/>
              </a:ext>
            </a:extLst>
          </p:cNvPr>
          <p:cNvSpPr>
            <a:spLocks noGrp="1"/>
          </p:cNvSpPr>
          <p:nvPr>
            <p:ph type="sldNum" sz="quarter" idx="12"/>
          </p:nvPr>
        </p:nvSpPr>
        <p:spPr/>
        <p:txBody>
          <a:bodyPr/>
          <a:lstStyle/>
          <a:p>
            <a:fld id="{0B1139D2-0AC0-4838-AB2B-194A261775CC}" type="slidenum">
              <a:rPr lang="en-US" smtClean="0"/>
              <a:t>3</a:t>
            </a:fld>
            <a:endParaRPr lang="en-US"/>
          </a:p>
        </p:txBody>
      </p:sp>
    </p:spTree>
    <p:extLst>
      <p:ext uri="{BB962C8B-B14F-4D97-AF65-F5344CB8AC3E}">
        <p14:creationId xmlns:p14="http://schemas.microsoft.com/office/powerpoint/2010/main" val="5612811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27DAA7-7120-4DB6-B64E-1D51B436B49F}"/>
              </a:ext>
            </a:extLst>
          </p:cNvPr>
          <p:cNvSpPr>
            <a:spLocks noGrp="1"/>
          </p:cNvSpPr>
          <p:nvPr>
            <p:ph type="title"/>
          </p:nvPr>
        </p:nvSpPr>
        <p:spPr/>
        <p:txBody>
          <a:bodyPr/>
          <a:lstStyle/>
          <a:p>
            <a:pPr algn="ctr"/>
            <a:r>
              <a:rPr lang="en-US" dirty="0">
                <a:latin typeface="Times New Roman" panose="02020603050405020304" pitchFamily="18" charset="0"/>
                <a:cs typeface="Times New Roman" panose="02020603050405020304" pitchFamily="18" charset="0"/>
              </a:rPr>
              <a:t>What is Public finance?</a:t>
            </a:r>
          </a:p>
        </p:txBody>
      </p:sp>
      <p:sp>
        <p:nvSpPr>
          <p:cNvPr id="3" name="Content Placeholder 2">
            <a:extLst>
              <a:ext uri="{FF2B5EF4-FFF2-40B4-BE49-F238E27FC236}">
                <a16:creationId xmlns:a16="http://schemas.microsoft.com/office/drawing/2014/main" id="{A04C6069-CCB5-4FB2-9121-E96F513429F1}"/>
              </a:ext>
            </a:extLst>
          </p:cNvPr>
          <p:cNvSpPr>
            <a:spLocks noGrp="1"/>
          </p:cNvSpPr>
          <p:nvPr>
            <p:ph idx="1"/>
          </p:nvPr>
        </p:nvSpPr>
        <p:spPr>
          <a:xfrm>
            <a:off x="1154954" y="3066757"/>
            <a:ext cx="7416959" cy="1523144"/>
          </a:xfrm>
        </p:spPr>
        <p:txBody>
          <a:bodyPr>
            <a:normAutofit fontScale="92500"/>
          </a:bodyPr>
          <a:lstStyle/>
          <a:p>
            <a:pPr marL="0" marR="0" lvl="0" indent="0" algn="just">
              <a:lnSpc>
                <a:spcPct val="107000"/>
              </a:lnSpc>
              <a:spcBef>
                <a:spcPts val="0"/>
              </a:spcBef>
              <a:spcAft>
                <a:spcPts val="800"/>
              </a:spcAft>
              <a:buNone/>
            </a:pPr>
            <a:r>
              <a:rPr lang="en-US" sz="2800" b="1" dirty="0">
                <a:latin typeface="Times New Roman" panose="02020603050405020304" pitchFamily="18" charset="0"/>
                <a:ea typeface="Calibri" panose="020F0502020204030204" pitchFamily="34" charset="0"/>
                <a:cs typeface="Mangal" panose="02040503050203030202" pitchFamily="18" charset="0"/>
              </a:rPr>
              <a:t>According to Dalton,</a:t>
            </a:r>
            <a:r>
              <a:rPr lang="en-US" sz="2800" dirty="0">
                <a:latin typeface="Times New Roman" panose="02020603050405020304" pitchFamily="18" charset="0"/>
                <a:ea typeface="Calibri" panose="020F0502020204030204" pitchFamily="34" charset="0"/>
                <a:cs typeface="Mangal" panose="02040503050203030202" pitchFamily="18" charset="0"/>
              </a:rPr>
              <a:t> “Public Finance is concerned with income and expenditure of public authorities and with the adjustment of one to the other”</a:t>
            </a:r>
            <a:endParaRPr lang="en-US" sz="2800" dirty="0">
              <a:latin typeface="Calibri" panose="020F0502020204030204" pitchFamily="34" charset="0"/>
              <a:ea typeface="Calibri" panose="020F0502020204030204" pitchFamily="34" charset="0"/>
              <a:cs typeface="Mangal" panose="02040503050203030202" pitchFamily="18" charset="0"/>
            </a:endParaRPr>
          </a:p>
          <a:p>
            <a:pPr marL="0" indent="0">
              <a:buNone/>
            </a:pPr>
            <a:endParaRPr lang="en-US" dirty="0"/>
          </a:p>
        </p:txBody>
      </p:sp>
      <p:sp>
        <p:nvSpPr>
          <p:cNvPr id="4" name="Date Placeholder 3">
            <a:extLst>
              <a:ext uri="{FF2B5EF4-FFF2-40B4-BE49-F238E27FC236}">
                <a16:creationId xmlns:a16="http://schemas.microsoft.com/office/drawing/2014/main" id="{3947B883-BF68-4989-83C9-EAAA3FC08D4E}"/>
              </a:ext>
            </a:extLst>
          </p:cNvPr>
          <p:cNvSpPr>
            <a:spLocks noGrp="1"/>
          </p:cNvSpPr>
          <p:nvPr>
            <p:ph type="dt" sz="half" idx="10"/>
          </p:nvPr>
        </p:nvSpPr>
        <p:spPr/>
        <p:txBody>
          <a:bodyPr/>
          <a:lstStyle/>
          <a:p>
            <a:fld id="{91440990-D46E-45B6-882E-D158406D3468}" type="datetime1">
              <a:rPr lang="en-US" smtClean="0"/>
              <a:t>7/28/2020</a:t>
            </a:fld>
            <a:endParaRPr lang="en-US"/>
          </a:p>
        </p:txBody>
      </p:sp>
      <p:sp>
        <p:nvSpPr>
          <p:cNvPr id="5" name="Footer Placeholder 4">
            <a:extLst>
              <a:ext uri="{FF2B5EF4-FFF2-40B4-BE49-F238E27FC236}">
                <a16:creationId xmlns:a16="http://schemas.microsoft.com/office/drawing/2014/main" id="{F25506F2-8C18-40D1-8BC6-65D92EE09560}"/>
              </a:ext>
            </a:extLst>
          </p:cNvPr>
          <p:cNvSpPr>
            <a:spLocks noGrp="1"/>
          </p:cNvSpPr>
          <p:nvPr>
            <p:ph type="ftr" sz="quarter" idx="11"/>
          </p:nvPr>
        </p:nvSpPr>
        <p:spPr/>
        <p:txBody>
          <a:bodyPr/>
          <a:lstStyle/>
          <a:p>
            <a:r>
              <a:rPr lang="en-US"/>
              <a:t>prepared by Dr D P Sawant, Asso Prof, Dept of Economics, Sheth NKTT College</a:t>
            </a:r>
          </a:p>
        </p:txBody>
      </p:sp>
      <p:sp>
        <p:nvSpPr>
          <p:cNvPr id="6" name="Slide Number Placeholder 5">
            <a:extLst>
              <a:ext uri="{FF2B5EF4-FFF2-40B4-BE49-F238E27FC236}">
                <a16:creationId xmlns:a16="http://schemas.microsoft.com/office/drawing/2014/main" id="{ADE622E0-55AE-4EDA-BFBE-1C0007EFC02D}"/>
              </a:ext>
            </a:extLst>
          </p:cNvPr>
          <p:cNvSpPr>
            <a:spLocks noGrp="1"/>
          </p:cNvSpPr>
          <p:nvPr>
            <p:ph type="sldNum" sz="quarter" idx="12"/>
          </p:nvPr>
        </p:nvSpPr>
        <p:spPr/>
        <p:txBody>
          <a:bodyPr/>
          <a:lstStyle/>
          <a:p>
            <a:fld id="{0B1139D2-0AC0-4838-AB2B-194A261775CC}" type="slidenum">
              <a:rPr lang="en-US" smtClean="0"/>
              <a:t>4</a:t>
            </a:fld>
            <a:endParaRPr lang="en-US"/>
          </a:p>
        </p:txBody>
      </p:sp>
    </p:spTree>
    <p:extLst>
      <p:ext uri="{BB962C8B-B14F-4D97-AF65-F5344CB8AC3E}">
        <p14:creationId xmlns:p14="http://schemas.microsoft.com/office/powerpoint/2010/main" val="7166945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D0987E-E8F8-4080-AF13-60B60E1C11F3}"/>
              </a:ext>
            </a:extLst>
          </p:cNvPr>
          <p:cNvSpPr>
            <a:spLocks noGrp="1"/>
          </p:cNvSpPr>
          <p:nvPr>
            <p:ph type="title"/>
          </p:nvPr>
        </p:nvSpPr>
        <p:spPr/>
        <p:txBody>
          <a:bodyPr/>
          <a:lstStyle/>
          <a:p>
            <a:pPr algn="ctr"/>
            <a:r>
              <a:rPr lang="en-US" dirty="0">
                <a:solidFill>
                  <a:srgbClr val="FFC000"/>
                </a:solidFill>
                <a:latin typeface="Times New Roman" panose="02020603050405020304" pitchFamily="18" charset="0"/>
                <a:cs typeface="Times New Roman" panose="02020603050405020304" pitchFamily="18" charset="0"/>
              </a:rPr>
              <a:t>Need to study the Public finance</a:t>
            </a:r>
          </a:p>
        </p:txBody>
      </p:sp>
      <p:sp>
        <p:nvSpPr>
          <p:cNvPr id="3" name="Content Placeholder 2">
            <a:extLst>
              <a:ext uri="{FF2B5EF4-FFF2-40B4-BE49-F238E27FC236}">
                <a16:creationId xmlns:a16="http://schemas.microsoft.com/office/drawing/2014/main" id="{144BDDD7-DFC7-4A0C-86EC-D196DACBD22E}"/>
              </a:ext>
            </a:extLst>
          </p:cNvPr>
          <p:cNvSpPr>
            <a:spLocks noGrp="1"/>
          </p:cNvSpPr>
          <p:nvPr>
            <p:ph idx="1"/>
          </p:nvPr>
        </p:nvSpPr>
        <p:spPr/>
        <p:txBody>
          <a:bodyPr>
            <a:normAutofit fontScale="92500" lnSpcReduction="20000"/>
          </a:bodyPr>
          <a:lstStyle/>
          <a:p>
            <a:pPr marL="0" indent="0">
              <a:buNone/>
            </a:pPr>
            <a:r>
              <a:rPr lang="en-US" b="1" dirty="0">
                <a:latin typeface="Times New Roman" panose="02020603050405020304" pitchFamily="18" charset="0"/>
                <a:cs typeface="Times New Roman" panose="02020603050405020304" pitchFamily="18" charset="0"/>
              </a:rPr>
              <a:t>Importance of Public finance in developing countries-</a:t>
            </a:r>
          </a:p>
          <a:p>
            <a:pPr lvl="0"/>
            <a:r>
              <a:rPr lang="en-US" dirty="0">
                <a:latin typeface="Times New Roman" panose="02020603050405020304" pitchFamily="18" charset="0"/>
                <a:cs typeface="Times New Roman" panose="02020603050405020304" pitchFamily="18" charset="0"/>
              </a:rPr>
              <a:t>Helps in reducing income inequalities</a:t>
            </a:r>
          </a:p>
          <a:p>
            <a:pPr lvl="0"/>
            <a:r>
              <a:rPr lang="en-US" dirty="0">
                <a:latin typeface="Times New Roman" panose="02020603050405020304" pitchFamily="18" charset="0"/>
                <a:cs typeface="Times New Roman" panose="02020603050405020304" pitchFamily="18" charset="0"/>
              </a:rPr>
              <a:t>Helps in stabilizing the economy</a:t>
            </a:r>
          </a:p>
          <a:p>
            <a:pPr lvl="0"/>
            <a:r>
              <a:rPr lang="en-US" dirty="0">
                <a:latin typeface="Times New Roman" panose="02020603050405020304" pitchFamily="18" charset="0"/>
                <a:cs typeface="Times New Roman" panose="02020603050405020304" pitchFamily="18" charset="0"/>
              </a:rPr>
              <a:t>Helps in controlling inflation and deflation</a:t>
            </a:r>
          </a:p>
          <a:p>
            <a:pPr lvl="0"/>
            <a:r>
              <a:rPr lang="en-US" dirty="0">
                <a:latin typeface="Times New Roman" panose="02020603050405020304" pitchFamily="18" charset="0"/>
                <a:cs typeface="Times New Roman" panose="02020603050405020304" pitchFamily="18" charset="0"/>
              </a:rPr>
              <a:t>Help in the development of infrastructure facilities, like roads, railways, communication means, health and education facilities</a:t>
            </a:r>
          </a:p>
          <a:p>
            <a:pPr lvl="0"/>
            <a:r>
              <a:rPr lang="en-US" dirty="0">
                <a:latin typeface="Times New Roman" panose="02020603050405020304" pitchFamily="18" charset="0"/>
                <a:cs typeface="Times New Roman" panose="02020603050405020304" pitchFamily="18" charset="0"/>
              </a:rPr>
              <a:t>Promotion of Exports, which helps to earn foreign exchange</a:t>
            </a:r>
          </a:p>
          <a:p>
            <a:pPr lvl="0"/>
            <a:r>
              <a:rPr lang="en-US" dirty="0">
                <a:latin typeface="Times New Roman" panose="02020603050405020304" pitchFamily="18" charset="0"/>
                <a:cs typeface="Times New Roman" panose="02020603050405020304" pitchFamily="18" charset="0"/>
              </a:rPr>
              <a:t>It promotes saving and investment in the country</a:t>
            </a:r>
          </a:p>
          <a:p>
            <a:pPr lvl="0"/>
            <a:r>
              <a:rPr lang="en-US" dirty="0">
                <a:latin typeface="Times New Roman" panose="02020603050405020304" pitchFamily="18" charset="0"/>
                <a:cs typeface="Times New Roman" panose="02020603050405020304" pitchFamily="18" charset="0"/>
              </a:rPr>
              <a:t>Efficient allocation of resources. More taxes on unhealthy goods and services.</a:t>
            </a:r>
          </a:p>
          <a:p>
            <a:pPr lvl="0"/>
            <a:r>
              <a:rPr lang="en-US" dirty="0">
                <a:latin typeface="Times New Roman" panose="02020603050405020304" pitchFamily="18" charset="0"/>
                <a:cs typeface="Times New Roman" panose="02020603050405020304" pitchFamily="18" charset="0"/>
              </a:rPr>
              <a:t>It helps in balanced development. It helps in the reduction of rural-urban imbalance; as well as agriculture-industry imbalance, through its policies.</a:t>
            </a:r>
          </a:p>
          <a:p>
            <a:endParaRPr lang="en-US" dirty="0"/>
          </a:p>
        </p:txBody>
      </p:sp>
      <p:sp>
        <p:nvSpPr>
          <p:cNvPr id="4" name="Date Placeholder 3">
            <a:extLst>
              <a:ext uri="{FF2B5EF4-FFF2-40B4-BE49-F238E27FC236}">
                <a16:creationId xmlns:a16="http://schemas.microsoft.com/office/drawing/2014/main" id="{16E31E01-5C19-4FBB-ADBC-B7F358291810}"/>
              </a:ext>
            </a:extLst>
          </p:cNvPr>
          <p:cNvSpPr>
            <a:spLocks noGrp="1"/>
          </p:cNvSpPr>
          <p:nvPr>
            <p:ph type="dt" sz="half" idx="10"/>
          </p:nvPr>
        </p:nvSpPr>
        <p:spPr/>
        <p:txBody>
          <a:bodyPr/>
          <a:lstStyle/>
          <a:p>
            <a:fld id="{B84AC057-24DA-44AA-9171-95D41A55106E}" type="datetime1">
              <a:rPr lang="en-US" smtClean="0"/>
              <a:t>7/28/2020</a:t>
            </a:fld>
            <a:endParaRPr lang="en-US"/>
          </a:p>
        </p:txBody>
      </p:sp>
      <p:sp>
        <p:nvSpPr>
          <p:cNvPr id="5" name="Footer Placeholder 4">
            <a:extLst>
              <a:ext uri="{FF2B5EF4-FFF2-40B4-BE49-F238E27FC236}">
                <a16:creationId xmlns:a16="http://schemas.microsoft.com/office/drawing/2014/main" id="{F1770467-5D94-476B-97A0-52CA0541B4BE}"/>
              </a:ext>
            </a:extLst>
          </p:cNvPr>
          <p:cNvSpPr>
            <a:spLocks noGrp="1"/>
          </p:cNvSpPr>
          <p:nvPr>
            <p:ph type="ftr" sz="quarter" idx="11"/>
          </p:nvPr>
        </p:nvSpPr>
        <p:spPr/>
        <p:txBody>
          <a:bodyPr/>
          <a:lstStyle/>
          <a:p>
            <a:r>
              <a:rPr lang="en-US"/>
              <a:t>prepared by Dr D P Sawant, Asso Prof, Dept of Economics, Sheth NKTT College</a:t>
            </a:r>
          </a:p>
        </p:txBody>
      </p:sp>
      <p:sp>
        <p:nvSpPr>
          <p:cNvPr id="6" name="Slide Number Placeholder 5">
            <a:extLst>
              <a:ext uri="{FF2B5EF4-FFF2-40B4-BE49-F238E27FC236}">
                <a16:creationId xmlns:a16="http://schemas.microsoft.com/office/drawing/2014/main" id="{214D1E9A-0BE4-4E3F-84B4-35911E39E124}"/>
              </a:ext>
            </a:extLst>
          </p:cNvPr>
          <p:cNvSpPr>
            <a:spLocks noGrp="1"/>
          </p:cNvSpPr>
          <p:nvPr>
            <p:ph type="sldNum" sz="quarter" idx="12"/>
          </p:nvPr>
        </p:nvSpPr>
        <p:spPr/>
        <p:txBody>
          <a:bodyPr/>
          <a:lstStyle/>
          <a:p>
            <a:fld id="{0B1139D2-0AC0-4838-AB2B-194A261775CC}" type="slidenum">
              <a:rPr lang="en-US" smtClean="0"/>
              <a:t>5</a:t>
            </a:fld>
            <a:endParaRPr lang="en-US"/>
          </a:p>
        </p:txBody>
      </p:sp>
    </p:spTree>
    <p:extLst>
      <p:ext uri="{BB962C8B-B14F-4D97-AF65-F5344CB8AC3E}">
        <p14:creationId xmlns:p14="http://schemas.microsoft.com/office/powerpoint/2010/main" val="31512627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DE4705-09B1-45F0-A80B-AB998204EC10}"/>
              </a:ext>
            </a:extLst>
          </p:cNvPr>
          <p:cNvSpPr>
            <a:spLocks noGrp="1"/>
          </p:cNvSpPr>
          <p:nvPr>
            <p:ph type="title"/>
          </p:nvPr>
        </p:nvSpPr>
        <p:spPr/>
        <p:txBody>
          <a:bodyPr>
            <a:normAutofit fontScale="90000"/>
          </a:bodyPr>
          <a:lstStyle/>
          <a:p>
            <a:pPr marL="342900" lvl="0" indent="-342900" algn="ctr">
              <a:lnSpc>
                <a:spcPct val="107000"/>
              </a:lnSpc>
              <a:spcBef>
                <a:spcPts val="0"/>
              </a:spcBef>
            </a:pPr>
            <a:r>
              <a:rPr lang="en-US" sz="3600" b="1" dirty="0">
                <a:solidFill>
                  <a:srgbClr val="FFC000"/>
                </a:solidFill>
                <a:latin typeface="Times New Roman" panose="02020603050405020304" pitchFamily="18" charset="0"/>
                <a:ea typeface="Calibri" panose="020F0502020204030204" pitchFamily="34" charset="0"/>
                <a:cs typeface="Mangal" panose="02040503050203030202" pitchFamily="18" charset="0"/>
              </a:rPr>
              <a:t>Scope of Public Finance </a:t>
            </a:r>
            <a:br>
              <a:rPr lang="en-US" sz="3600" dirty="0">
                <a:solidFill>
                  <a:prstClr val="black"/>
                </a:solidFill>
                <a:latin typeface="Calibri" panose="020F0502020204030204" pitchFamily="34" charset="0"/>
                <a:ea typeface="Calibri" panose="020F0502020204030204" pitchFamily="34" charset="0"/>
                <a:cs typeface="Mangal" panose="02040503050203030202" pitchFamily="18" charset="0"/>
              </a:rPr>
            </a:br>
            <a:endParaRPr lang="en-US" sz="3600" dirty="0"/>
          </a:p>
        </p:txBody>
      </p:sp>
      <p:sp>
        <p:nvSpPr>
          <p:cNvPr id="3" name="Content Placeholder 2">
            <a:extLst>
              <a:ext uri="{FF2B5EF4-FFF2-40B4-BE49-F238E27FC236}">
                <a16:creationId xmlns:a16="http://schemas.microsoft.com/office/drawing/2014/main" id="{4073E641-1C62-43F3-8A82-7608E182920F}"/>
              </a:ext>
            </a:extLst>
          </p:cNvPr>
          <p:cNvSpPr>
            <a:spLocks noGrp="1"/>
          </p:cNvSpPr>
          <p:nvPr>
            <p:ph idx="1"/>
          </p:nvPr>
        </p:nvSpPr>
        <p:spPr/>
        <p:txBody>
          <a:bodyPr>
            <a:normAutofit lnSpcReduction="10000"/>
          </a:bodyPr>
          <a:lstStyle/>
          <a:p>
            <a:pPr marL="342900" marR="0" lvl="0" indent="-342900" algn="just">
              <a:lnSpc>
                <a:spcPct val="107000"/>
              </a:lnSpc>
              <a:spcBef>
                <a:spcPts val="0"/>
              </a:spcBef>
              <a:spcAft>
                <a:spcPts val="0"/>
              </a:spcAft>
              <a:buFont typeface="+mj-lt"/>
              <a:buAutoNum type="romanLcPeriod"/>
            </a:pPr>
            <a:r>
              <a:rPr lang="en-US" b="1" dirty="0">
                <a:latin typeface="Times New Roman" panose="02020603050405020304" pitchFamily="18" charset="0"/>
                <a:ea typeface="Calibri" panose="020F0502020204030204" pitchFamily="34" charset="0"/>
                <a:cs typeface="Mangal" panose="02040503050203030202" pitchFamily="18" charset="0"/>
              </a:rPr>
              <a:t>Public revenue – </a:t>
            </a:r>
            <a:r>
              <a:rPr lang="en-US" dirty="0">
                <a:latin typeface="Times New Roman" panose="02020603050405020304" pitchFamily="18" charset="0"/>
                <a:ea typeface="Calibri" panose="020F0502020204030204" pitchFamily="34" charset="0"/>
                <a:cs typeface="Mangal" panose="02040503050203030202" pitchFamily="18" charset="0"/>
              </a:rPr>
              <a:t>it is the income of the government, such as taxes and non-taxes, such as, fees, rent, fines, donations and grants etc.</a:t>
            </a:r>
            <a:endParaRPr lang="en-US" sz="2400" dirty="0">
              <a:latin typeface="Calibri" panose="020F0502020204030204" pitchFamily="34" charset="0"/>
              <a:ea typeface="Calibri" panose="020F0502020204030204" pitchFamily="34" charset="0"/>
              <a:cs typeface="Mangal" panose="02040503050203030202" pitchFamily="18" charset="0"/>
            </a:endParaRPr>
          </a:p>
          <a:p>
            <a:pPr marL="342900" marR="0" lvl="0" indent="-342900" algn="just">
              <a:lnSpc>
                <a:spcPct val="107000"/>
              </a:lnSpc>
              <a:spcBef>
                <a:spcPts val="0"/>
              </a:spcBef>
              <a:spcAft>
                <a:spcPts val="0"/>
              </a:spcAft>
              <a:buFont typeface="+mj-lt"/>
              <a:buAutoNum type="romanLcPeriod"/>
            </a:pPr>
            <a:r>
              <a:rPr lang="en-US" b="1" dirty="0">
                <a:latin typeface="Times New Roman" panose="02020603050405020304" pitchFamily="18" charset="0"/>
                <a:ea typeface="Calibri" panose="020F0502020204030204" pitchFamily="34" charset="0"/>
                <a:cs typeface="Mangal" panose="02040503050203030202" pitchFamily="18" charset="0"/>
              </a:rPr>
              <a:t>Public Expenditure – </a:t>
            </a:r>
            <a:r>
              <a:rPr lang="en-US" dirty="0">
                <a:latin typeface="Times New Roman" panose="02020603050405020304" pitchFamily="18" charset="0"/>
                <a:ea typeface="Calibri" panose="020F0502020204030204" pitchFamily="34" charset="0"/>
                <a:cs typeface="Mangal" panose="02040503050203030202" pitchFamily="18" charset="0"/>
              </a:rPr>
              <a:t>it is the expenditure of the government, such as infrastructure, defense, health, education etc.</a:t>
            </a:r>
            <a:endParaRPr lang="en-US" sz="2400" dirty="0">
              <a:latin typeface="Calibri" panose="020F0502020204030204" pitchFamily="34" charset="0"/>
              <a:ea typeface="Calibri" panose="020F0502020204030204" pitchFamily="34" charset="0"/>
              <a:cs typeface="Mangal" panose="02040503050203030202" pitchFamily="18" charset="0"/>
            </a:endParaRPr>
          </a:p>
          <a:p>
            <a:pPr marL="342900" marR="0" lvl="0" indent="-342900" algn="just">
              <a:lnSpc>
                <a:spcPct val="107000"/>
              </a:lnSpc>
              <a:spcBef>
                <a:spcPts val="0"/>
              </a:spcBef>
              <a:spcAft>
                <a:spcPts val="0"/>
              </a:spcAft>
              <a:buFont typeface="+mj-lt"/>
              <a:buAutoNum type="romanLcPeriod"/>
            </a:pPr>
            <a:r>
              <a:rPr lang="en-US" b="1" dirty="0">
                <a:latin typeface="Times New Roman" panose="02020603050405020304" pitchFamily="18" charset="0"/>
                <a:ea typeface="Calibri" panose="020F0502020204030204" pitchFamily="34" charset="0"/>
                <a:cs typeface="Mangal" panose="02040503050203030202" pitchFamily="18" charset="0"/>
              </a:rPr>
              <a:t>Public debt </a:t>
            </a:r>
            <a:r>
              <a:rPr lang="en-US" dirty="0">
                <a:latin typeface="Times New Roman" panose="02020603050405020304" pitchFamily="18" charset="0"/>
                <a:ea typeface="Calibri" panose="020F0502020204030204" pitchFamily="34" charset="0"/>
                <a:cs typeface="Mangal" panose="02040503050203030202" pitchFamily="18" charset="0"/>
              </a:rPr>
              <a:t>– it is the borrowing taken by the government bodies when government revenue falls short of government expenditure. It is of two types, internal debt and external debt</a:t>
            </a:r>
            <a:endParaRPr lang="en-US" sz="2400" dirty="0">
              <a:latin typeface="Calibri" panose="020F0502020204030204" pitchFamily="34" charset="0"/>
              <a:ea typeface="Calibri" panose="020F0502020204030204" pitchFamily="34" charset="0"/>
              <a:cs typeface="Mangal" panose="02040503050203030202" pitchFamily="18" charset="0"/>
            </a:endParaRPr>
          </a:p>
          <a:p>
            <a:pPr marL="342900" marR="0" lvl="0" indent="-342900" algn="just">
              <a:lnSpc>
                <a:spcPct val="107000"/>
              </a:lnSpc>
              <a:spcBef>
                <a:spcPts val="0"/>
              </a:spcBef>
              <a:spcAft>
                <a:spcPts val="0"/>
              </a:spcAft>
              <a:buFont typeface="+mj-lt"/>
              <a:buAutoNum type="romanLcPeriod"/>
            </a:pPr>
            <a:r>
              <a:rPr lang="en-US" b="1" dirty="0">
                <a:latin typeface="Times New Roman" panose="02020603050405020304" pitchFamily="18" charset="0"/>
                <a:ea typeface="Calibri" panose="020F0502020204030204" pitchFamily="34" charset="0"/>
                <a:cs typeface="Mangal" panose="02040503050203030202" pitchFamily="18" charset="0"/>
              </a:rPr>
              <a:t>Financial administration </a:t>
            </a:r>
            <a:r>
              <a:rPr lang="en-US" dirty="0">
                <a:latin typeface="Times New Roman" panose="02020603050405020304" pitchFamily="18" charset="0"/>
                <a:ea typeface="Calibri" panose="020F0502020204030204" pitchFamily="34" charset="0"/>
                <a:cs typeface="Mangal" panose="02040503050203030202" pitchFamily="18" charset="0"/>
              </a:rPr>
              <a:t>– it is related to the administration of all public finance i.e. public revenue, public expenditure, and public debt. It includes preparation, passing, and implementation of government budget. It studies the policy impact on the social-</a:t>
            </a:r>
            <a:endParaRPr lang="en-US" sz="2400" dirty="0">
              <a:latin typeface="Calibri" panose="020F0502020204030204" pitchFamily="34" charset="0"/>
              <a:ea typeface="Calibri" panose="020F0502020204030204" pitchFamily="34" charset="0"/>
              <a:cs typeface="Mangal" panose="02040503050203030202" pitchFamily="18" charset="0"/>
            </a:endParaRPr>
          </a:p>
          <a:p>
            <a:pPr marL="914400" marR="0" algn="just">
              <a:lnSpc>
                <a:spcPct val="107000"/>
              </a:lnSpc>
              <a:spcBef>
                <a:spcPts val="0"/>
              </a:spcBef>
              <a:spcAft>
                <a:spcPts val="800"/>
              </a:spcAft>
            </a:pPr>
            <a:r>
              <a:rPr lang="en-US" dirty="0">
                <a:latin typeface="Times New Roman" panose="02020603050405020304" pitchFamily="18" charset="0"/>
                <a:ea typeface="Calibri" panose="020F0502020204030204" pitchFamily="34" charset="0"/>
                <a:cs typeface="Mangal" panose="02040503050203030202" pitchFamily="18" charset="0"/>
              </a:rPr>
              <a:t>economic environment, inter-governmental relationships, foreign relationships, etc.</a:t>
            </a:r>
            <a:endParaRPr lang="en-US" sz="2400" dirty="0">
              <a:latin typeface="Calibri" panose="020F0502020204030204" pitchFamily="34" charset="0"/>
              <a:ea typeface="Calibri" panose="020F0502020204030204" pitchFamily="34" charset="0"/>
              <a:cs typeface="Mangal" panose="02040503050203030202" pitchFamily="18" charset="0"/>
            </a:endParaRPr>
          </a:p>
          <a:p>
            <a:endParaRPr lang="en-US" dirty="0"/>
          </a:p>
        </p:txBody>
      </p:sp>
      <p:sp>
        <p:nvSpPr>
          <p:cNvPr id="4" name="Date Placeholder 3">
            <a:extLst>
              <a:ext uri="{FF2B5EF4-FFF2-40B4-BE49-F238E27FC236}">
                <a16:creationId xmlns:a16="http://schemas.microsoft.com/office/drawing/2014/main" id="{9C9B0656-B014-40ED-9F56-94455E260B96}"/>
              </a:ext>
            </a:extLst>
          </p:cNvPr>
          <p:cNvSpPr>
            <a:spLocks noGrp="1"/>
          </p:cNvSpPr>
          <p:nvPr>
            <p:ph type="dt" sz="half" idx="10"/>
          </p:nvPr>
        </p:nvSpPr>
        <p:spPr/>
        <p:txBody>
          <a:bodyPr/>
          <a:lstStyle/>
          <a:p>
            <a:fld id="{0E8CE593-683D-4BAB-B017-62429C170429}" type="datetime1">
              <a:rPr lang="en-US" smtClean="0"/>
              <a:t>7/28/2020</a:t>
            </a:fld>
            <a:endParaRPr lang="en-US"/>
          </a:p>
        </p:txBody>
      </p:sp>
      <p:sp>
        <p:nvSpPr>
          <p:cNvPr id="5" name="Footer Placeholder 4">
            <a:extLst>
              <a:ext uri="{FF2B5EF4-FFF2-40B4-BE49-F238E27FC236}">
                <a16:creationId xmlns:a16="http://schemas.microsoft.com/office/drawing/2014/main" id="{77412B58-2270-4BD8-A22B-83B914C62198}"/>
              </a:ext>
            </a:extLst>
          </p:cNvPr>
          <p:cNvSpPr>
            <a:spLocks noGrp="1"/>
          </p:cNvSpPr>
          <p:nvPr>
            <p:ph type="ftr" sz="quarter" idx="11"/>
          </p:nvPr>
        </p:nvSpPr>
        <p:spPr/>
        <p:txBody>
          <a:bodyPr/>
          <a:lstStyle/>
          <a:p>
            <a:r>
              <a:rPr lang="en-US"/>
              <a:t>prepared by Dr D P Sawant, Asso Prof, Dept of Economics, Sheth NKTT College</a:t>
            </a:r>
          </a:p>
        </p:txBody>
      </p:sp>
      <p:sp>
        <p:nvSpPr>
          <p:cNvPr id="6" name="Slide Number Placeholder 5">
            <a:extLst>
              <a:ext uri="{FF2B5EF4-FFF2-40B4-BE49-F238E27FC236}">
                <a16:creationId xmlns:a16="http://schemas.microsoft.com/office/drawing/2014/main" id="{8E4269B6-B4A3-475A-AB27-9D343E93158B}"/>
              </a:ext>
            </a:extLst>
          </p:cNvPr>
          <p:cNvSpPr>
            <a:spLocks noGrp="1"/>
          </p:cNvSpPr>
          <p:nvPr>
            <p:ph type="sldNum" sz="quarter" idx="12"/>
          </p:nvPr>
        </p:nvSpPr>
        <p:spPr/>
        <p:txBody>
          <a:bodyPr/>
          <a:lstStyle/>
          <a:p>
            <a:fld id="{0B1139D2-0AC0-4838-AB2B-194A261775CC}" type="slidenum">
              <a:rPr lang="en-US" smtClean="0"/>
              <a:t>6</a:t>
            </a:fld>
            <a:endParaRPr lang="en-US"/>
          </a:p>
        </p:txBody>
      </p:sp>
    </p:spTree>
    <p:extLst>
      <p:ext uri="{BB962C8B-B14F-4D97-AF65-F5344CB8AC3E}">
        <p14:creationId xmlns:p14="http://schemas.microsoft.com/office/powerpoint/2010/main" val="22629536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6CA4CB-0A02-4E67-A6E1-0FA6E0F67837}"/>
              </a:ext>
            </a:extLst>
          </p:cNvPr>
          <p:cNvSpPr>
            <a:spLocks noGrp="1"/>
          </p:cNvSpPr>
          <p:nvPr>
            <p:ph type="title"/>
          </p:nvPr>
        </p:nvSpPr>
        <p:spPr/>
        <p:txBody>
          <a:bodyPr>
            <a:normAutofit/>
          </a:bodyPr>
          <a:lstStyle/>
          <a:p>
            <a:pPr algn="ctr"/>
            <a:r>
              <a:rPr lang="en-US" sz="3600" b="1" dirty="0">
                <a:latin typeface="Times New Roman" panose="02020603050405020304" pitchFamily="18" charset="0"/>
                <a:cs typeface="Times New Roman" panose="02020603050405020304" pitchFamily="18" charset="0"/>
              </a:rPr>
              <a:t>Functions of Public Finance</a:t>
            </a:r>
          </a:p>
        </p:txBody>
      </p:sp>
      <p:sp>
        <p:nvSpPr>
          <p:cNvPr id="3" name="Content Placeholder 2">
            <a:extLst>
              <a:ext uri="{FF2B5EF4-FFF2-40B4-BE49-F238E27FC236}">
                <a16:creationId xmlns:a16="http://schemas.microsoft.com/office/drawing/2014/main" id="{8786B54E-2312-44CA-AB62-E91637348B5B}"/>
              </a:ext>
            </a:extLst>
          </p:cNvPr>
          <p:cNvSpPr>
            <a:spLocks noGrp="1"/>
          </p:cNvSpPr>
          <p:nvPr>
            <p:ph idx="1"/>
          </p:nvPr>
        </p:nvSpPr>
        <p:spPr>
          <a:xfrm>
            <a:off x="838200" y="2588455"/>
            <a:ext cx="9078167" cy="3588508"/>
          </a:xfrm>
        </p:spPr>
        <p:txBody>
          <a:bodyPr>
            <a:normAutofit/>
          </a:bodyPr>
          <a:lstStyle/>
          <a:p>
            <a:pPr marL="342900" marR="0" lvl="0" indent="-342900" algn="just">
              <a:lnSpc>
                <a:spcPct val="107000"/>
              </a:lnSpc>
              <a:spcBef>
                <a:spcPts val="0"/>
              </a:spcBef>
              <a:spcAft>
                <a:spcPts val="0"/>
              </a:spcAft>
              <a:buFont typeface="+mj-lt"/>
              <a:buAutoNum type="romanLcPeriod"/>
            </a:pPr>
            <a:r>
              <a:rPr lang="en-US" b="1" dirty="0">
                <a:latin typeface="Times New Roman" panose="02020603050405020304" pitchFamily="18" charset="0"/>
                <a:ea typeface="Calibri" panose="020F0502020204030204" pitchFamily="34" charset="0"/>
                <a:cs typeface="Mangal" panose="02040503050203030202" pitchFamily="18" charset="0"/>
              </a:rPr>
              <a:t>Allocation Function </a:t>
            </a:r>
            <a:r>
              <a:rPr lang="en-US" dirty="0">
                <a:latin typeface="Times New Roman" panose="02020603050405020304" pitchFamily="18" charset="0"/>
                <a:ea typeface="Calibri" panose="020F0502020204030204" pitchFamily="34" charset="0"/>
                <a:cs typeface="Mangal" panose="02040503050203030202" pitchFamily="18" charset="0"/>
              </a:rPr>
              <a:t>– this refers to the allocation of money on various sectors, such as education, defense, health, transport &amp; communication, administration etc.</a:t>
            </a:r>
            <a:endParaRPr lang="en-US" sz="2400" dirty="0">
              <a:latin typeface="Calibri" panose="020F0502020204030204" pitchFamily="34" charset="0"/>
              <a:ea typeface="Calibri" panose="020F0502020204030204" pitchFamily="34" charset="0"/>
              <a:cs typeface="Mangal" panose="02040503050203030202" pitchFamily="18" charset="0"/>
            </a:endParaRPr>
          </a:p>
          <a:p>
            <a:pPr marL="342900" marR="0" lvl="0" indent="-342900" algn="just">
              <a:lnSpc>
                <a:spcPct val="107000"/>
              </a:lnSpc>
              <a:spcBef>
                <a:spcPts val="0"/>
              </a:spcBef>
              <a:spcAft>
                <a:spcPts val="0"/>
              </a:spcAft>
              <a:buFont typeface="+mj-lt"/>
              <a:buAutoNum type="romanLcPeriod"/>
            </a:pPr>
            <a:r>
              <a:rPr lang="en-US" b="1" dirty="0">
                <a:latin typeface="Times New Roman" panose="02020603050405020304" pitchFamily="18" charset="0"/>
                <a:ea typeface="Calibri" panose="020F0502020204030204" pitchFamily="34" charset="0"/>
                <a:cs typeface="Mangal" panose="02040503050203030202" pitchFamily="18" charset="0"/>
              </a:rPr>
              <a:t>Distribution Function </a:t>
            </a:r>
            <a:r>
              <a:rPr lang="en-US" dirty="0">
                <a:latin typeface="Times New Roman" panose="02020603050405020304" pitchFamily="18" charset="0"/>
                <a:ea typeface="Calibri" panose="020F0502020204030204" pitchFamily="34" charset="0"/>
                <a:cs typeface="Mangal" panose="02040503050203030202" pitchFamily="18" charset="0"/>
              </a:rPr>
              <a:t>– this is mainly undertaken for the reduction of income inequalities among the population. For instance, government follows Progressive taxation, wherein more taxes are imposed on the rich and giving subsidies to the poor. Higher taxes on luxury goods and subsidized education, health care and housing to the poor.</a:t>
            </a:r>
            <a:endParaRPr lang="en-US" sz="2400" dirty="0">
              <a:latin typeface="Calibri" panose="020F0502020204030204" pitchFamily="34" charset="0"/>
              <a:ea typeface="Calibri" panose="020F0502020204030204" pitchFamily="34" charset="0"/>
              <a:cs typeface="Mangal" panose="02040503050203030202" pitchFamily="18" charset="0"/>
            </a:endParaRPr>
          </a:p>
          <a:p>
            <a:pPr marL="342900" marR="0" lvl="0" indent="-342900" algn="just">
              <a:lnSpc>
                <a:spcPct val="107000"/>
              </a:lnSpc>
              <a:spcBef>
                <a:spcPts val="0"/>
              </a:spcBef>
              <a:spcAft>
                <a:spcPts val="0"/>
              </a:spcAft>
              <a:buFont typeface="+mj-lt"/>
              <a:buAutoNum type="romanLcPeriod"/>
            </a:pPr>
            <a:r>
              <a:rPr lang="en-US" b="1" dirty="0">
                <a:latin typeface="Times New Roman" panose="02020603050405020304" pitchFamily="18" charset="0"/>
                <a:ea typeface="Calibri" panose="020F0502020204030204" pitchFamily="34" charset="0"/>
                <a:cs typeface="Mangal" panose="02040503050203030202" pitchFamily="18" charset="0"/>
              </a:rPr>
              <a:t>Stabilization Function </a:t>
            </a:r>
            <a:r>
              <a:rPr lang="en-US" dirty="0">
                <a:latin typeface="Times New Roman" panose="02020603050405020304" pitchFamily="18" charset="0"/>
                <a:ea typeface="Calibri" panose="020F0502020204030204" pitchFamily="34" charset="0"/>
                <a:cs typeface="Mangal" panose="02040503050203030202" pitchFamily="18" charset="0"/>
              </a:rPr>
              <a:t>– each country faces prosperity and recession in its economic activities. The government of a country tries to stabilize the economy through different policies. For example, during recession, it follows deficit budgeting, whereas, during prosperity, the government may follow surplus budgeting.</a:t>
            </a:r>
            <a:endParaRPr lang="en-US" sz="2400" dirty="0">
              <a:latin typeface="Calibri" panose="020F0502020204030204" pitchFamily="34" charset="0"/>
              <a:ea typeface="Calibri" panose="020F0502020204030204" pitchFamily="34" charset="0"/>
              <a:cs typeface="Mangal" panose="02040503050203030202" pitchFamily="18" charset="0"/>
            </a:endParaRPr>
          </a:p>
          <a:p>
            <a:pPr marL="685800" marR="0" indent="0" algn="just">
              <a:lnSpc>
                <a:spcPct val="107000"/>
              </a:lnSpc>
              <a:spcBef>
                <a:spcPts val="0"/>
              </a:spcBef>
              <a:spcAft>
                <a:spcPts val="800"/>
              </a:spcAft>
              <a:buNone/>
            </a:pPr>
            <a:r>
              <a:rPr lang="en-US" dirty="0">
                <a:latin typeface="Times New Roman" panose="02020603050405020304" pitchFamily="18" charset="0"/>
                <a:ea typeface="Calibri" panose="020F0502020204030204" pitchFamily="34" charset="0"/>
                <a:cs typeface="Mangal" panose="02040503050203030202" pitchFamily="18" charset="0"/>
              </a:rPr>
              <a:t> </a:t>
            </a:r>
            <a:endParaRPr lang="en-US" sz="2400" dirty="0">
              <a:latin typeface="Calibri" panose="020F0502020204030204" pitchFamily="34" charset="0"/>
              <a:ea typeface="Calibri" panose="020F0502020204030204" pitchFamily="34" charset="0"/>
              <a:cs typeface="Mangal" panose="02040503050203030202" pitchFamily="18" charset="0"/>
            </a:endParaRPr>
          </a:p>
          <a:p>
            <a:endParaRPr lang="en-US" dirty="0"/>
          </a:p>
        </p:txBody>
      </p:sp>
      <p:sp>
        <p:nvSpPr>
          <p:cNvPr id="4" name="Date Placeholder 3">
            <a:extLst>
              <a:ext uri="{FF2B5EF4-FFF2-40B4-BE49-F238E27FC236}">
                <a16:creationId xmlns:a16="http://schemas.microsoft.com/office/drawing/2014/main" id="{59ECEFEE-D210-453B-8115-3F609E3FF4D7}"/>
              </a:ext>
            </a:extLst>
          </p:cNvPr>
          <p:cNvSpPr>
            <a:spLocks noGrp="1"/>
          </p:cNvSpPr>
          <p:nvPr>
            <p:ph type="dt" sz="half" idx="10"/>
          </p:nvPr>
        </p:nvSpPr>
        <p:spPr/>
        <p:txBody>
          <a:bodyPr/>
          <a:lstStyle/>
          <a:p>
            <a:fld id="{262CD731-50F6-46E6-86FB-7BC9F3EFECCC}" type="datetime1">
              <a:rPr lang="en-US" smtClean="0"/>
              <a:t>7/28/2020</a:t>
            </a:fld>
            <a:endParaRPr lang="en-US"/>
          </a:p>
        </p:txBody>
      </p:sp>
      <p:sp>
        <p:nvSpPr>
          <p:cNvPr id="5" name="Footer Placeholder 4">
            <a:extLst>
              <a:ext uri="{FF2B5EF4-FFF2-40B4-BE49-F238E27FC236}">
                <a16:creationId xmlns:a16="http://schemas.microsoft.com/office/drawing/2014/main" id="{A66C05A9-F3BA-4A22-A964-4D823E3EFCCE}"/>
              </a:ext>
            </a:extLst>
          </p:cNvPr>
          <p:cNvSpPr>
            <a:spLocks noGrp="1"/>
          </p:cNvSpPr>
          <p:nvPr>
            <p:ph type="ftr" sz="quarter" idx="11"/>
          </p:nvPr>
        </p:nvSpPr>
        <p:spPr/>
        <p:txBody>
          <a:bodyPr/>
          <a:lstStyle/>
          <a:p>
            <a:r>
              <a:rPr lang="en-US"/>
              <a:t>prepared by Dr D P Sawant, Asso Prof, Dept of Economics, Sheth NKTT College</a:t>
            </a:r>
          </a:p>
        </p:txBody>
      </p:sp>
      <p:sp>
        <p:nvSpPr>
          <p:cNvPr id="6" name="Slide Number Placeholder 5">
            <a:extLst>
              <a:ext uri="{FF2B5EF4-FFF2-40B4-BE49-F238E27FC236}">
                <a16:creationId xmlns:a16="http://schemas.microsoft.com/office/drawing/2014/main" id="{E53708B4-28AB-41FC-829D-B218F7D3312E}"/>
              </a:ext>
            </a:extLst>
          </p:cNvPr>
          <p:cNvSpPr>
            <a:spLocks noGrp="1"/>
          </p:cNvSpPr>
          <p:nvPr>
            <p:ph type="sldNum" sz="quarter" idx="12"/>
          </p:nvPr>
        </p:nvSpPr>
        <p:spPr/>
        <p:txBody>
          <a:bodyPr/>
          <a:lstStyle/>
          <a:p>
            <a:fld id="{0B1139D2-0AC0-4838-AB2B-194A261775CC}" type="slidenum">
              <a:rPr lang="en-US" smtClean="0"/>
              <a:t>7</a:t>
            </a:fld>
            <a:endParaRPr lang="en-US"/>
          </a:p>
        </p:txBody>
      </p:sp>
    </p:spTree>
    <p:extLst>
      <p:ext uri="{BB962C8B-B14F-4D97-AF65-F5344CB8AC3E}">
        <p14:creationId xmlns:p14="http://schemas.microsoft.com/office/powerpoint/2010/main" val="15480644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F589C6-DC19-4FE7-8611-8FB0DE0CE1A1}"/>
              </a:ext>
            </a:extLst>
          </p:cNvPr>
          <p:cNvSpPr>
            <a:spLocks noGrp="1"/>
          </p:cNvSpPr>
          <p:nvPr>
            <p:ph type="title"/>
          </p:nvPr>
        </p:nvSpPr>
        <p:spPr>
          <a:xfrm>
            <a:off x="1154954" y="973668"/>
            <a:ext cx="8761413" cy="461237"/>
          </a:xfrm>
        </p:spPr>
        <p:txBody>
          <a:bodyPr/>
          <a:lstStyle/>
          <a:p>
            <a:r>
              <a:rPr lang="en-US" b="1" dirty="0">
                <a:latin typeface="Times New Roman" panose="02020603050405020304" pitchFamily="18" charset="0"/>
                <a:ea typeface="Calibri" panose="020F0502020204030204" pitchFamily="34" charset="0"/>
              </a:rPr>
              <a:t>Public Finance versus Private Finance</a:t>
            </a:r>
            <a:endParaRPr lang="en-US" dirty="0"/>
          </a:p>
        </p:txBody>
      </p:sp>
      <p:graphicFrame>
        <p:nvGraphicFramePr>
          <p:cNvPr id="4" name="Content Placeholder 3">
            <a:extLst>
              <a:ext uri="{FF2B5EF4-FFF2-40B4-BE49-F238E27FC236}">
                <a16:creationId xmlns:a16="http://schemas.microsoft.com/office/drawing/2014/main" id="{9F81ADE4-BBF9-4072-92CD-ABEBB2A6DEE0}"/>
              </a:ext>
            </a:extLst>
          </p:cNvPr>
          <p:cNvGraphicFramePr>
            <a:graphicFrameLocks noGrp="1"/>
          </p:cNvGraphicFramePr>
          <p:nvPr>
            <p:ph idx="1"/>
            <p:extLst>
              <p:ext uri="{D42A27DB-BD31-4B8C-83A1-F6EECF244321}">
                <p14:modId xmlns:p14="http://schemas.microsoft.com/office/powerpoint/2010/main" val="1204150793"/>
              </p:ext>
            </p:extLst>
          </p:nvPr>
        </p:nvGraphicFramePr>
        <p:xfrm>
          <a:off x="522556" y="1758462"/>
          <a:ext cx="10749315" cy="4503287"/>
        </p:xfrm>
        <a:graphic>
          <a:graphicData uri="http://schemas.openxmlformats.org/drawingml/2006/table">
            <a:tbl>
              <a:tblPr firstRow="1" firstCol="1" bandRow="1"/>
              <a:tblGrid>
                <a:gridCol w="202525">
                  <a:extLst>
                    <a:ext uri="{9D8B030D-6E8A-4147-A177-3AD203B41FA5}">
                      <a16:colId xmlns:a16="http://schemas.microsoft.com/office/drawing/2014/main" val="2348008093"/>
                    </a:ext>
                  </a:extLst>
                </a:gridCol>
                <a:gridCol w="2162446">
                  <a:extLst>
                    <a:ext uri="{9D8B030D-6E8A-4147-A177-3AD203B41FA5}">
                      <a16:colId xmlns:a16="http://schemas.microsoft.com/office/drawing/2014/main" val="55136916"/>
                    </a:ext>
                  </a:extLst>
                </a:gridCol>
                <a:gridCol w="4942651">
                  <a:extLst>
                    <a:ext uri="{9D8B030D-6E8A-4147-A177-3AD203B41FA5}">
                      <a16:colId xmlns:a16="http://schemas.microsoft.com/office/drawing/2014/main" val="1526170684"/>
                    </a:ext>
                  </a:extLst>
                </a:gridCol>
                <a:gridCol w="3441693">
                  <a:extLst>
                    <a:ext uri="{9D8B030D-6E8A-4147-A177-3AD203B41FA5}">
                      <a16:colId xmlns:a16="http://schemas.microsoft.com/office/drawing/2014/main" val="1595930351"/>
                    </a:ext>
                  </a:extLst>
                </a:gridCol>
              </a:tblGrid>
              <a:tr h="526849">
                <a:tc>
                  <a:txBody>
                    <a:bodyPr/>
                    <a:lstStyle/>
                    <a:p>
                      <a:pPr marL="0" marR="0" algn="just">
                        <a:lnSpc>
                          <a:spcPct val="107000"/>
                        </a:lnSpc>
                        <a:spcBef>
                          <a:spcPts val="0"/>
                        </a:spcBef>
                        <a:spcAft>
                          <a:spcPts val="0"/>
                        </a:spcAft>
                      </a:pPr>
                      <a:r>
                        <a:rPr lang="en-US" sz="900" b="1">
                          <a:effectLst/>
                          <a:latin typeface="Times New Roman" panose="02020603050405020304" pitchFamily="18" charset="0"/>
                          <a:ea typeface="Calibri" panose="020F0502020204030204" pitchFamily="34" charset="0"/>
                          <a:cs typeface="Mangal" panose="02040503050203030202" pitchFamily="18" charset="0"/>
                        </a:rPr>
                        <a:t>Sr no</a:t>
                      </a:r>
                      <a:endParaRPr lang="en-US" sz="900">
                        <a:effectLst/>
                        <a:latin typeface="Calibri" panose="020F0502020204030204" pitchFamily="34" charset="0"/>
                        <a:ea typeface="Calibri" panose="020F0502020204030204" pitchFamily="34" charset="0"/>
                        <a:cs typeface="Mangal" panose="02040503050203030202" pitchFamily="18" charset="0"/>
                      </a:endParaRPr>
                    </a:p>
                  </a:txBody>
                  <a:tcPr marL="53667" marR="536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07000"/>
                        </a:lnSpc>
                        <a:spcBef>
                          <a:spcPts val="0"/>
                        </a:spcBef>
                        <a:spcAft>
                          <a:spcPts val="0"/>
                        </a:spcAft>
                      </a:pPr>
                      <a:r>
                        <a:rPr lang="en-US" sz="1400" b="1" dirty="0">
                          <a:effectLst/>
                          <a:latin typeface="Times New Roman" panose="02020603050405020304" pitchFamily="18" charset="0"/>
                          <a:ea typeface="Calibri" panose="020F0502020204030204" pitchFamily="34" charset="0"/>
                          <a:cs typeface="Mangal" panose="02040503050203030202" pitchFamily="18" charset="0"/>
                        </a:rPr>
                        <a:t>Point</a:t>
                      </a:r>
                      <a:endParaRPr lang="en-US" sz="1400" dirty="0">
                        <a:effectLst/>
                        <a:latin typeface="Calibri" panose="020F0502020204030204" pitchFamily="34" charset="0"/>
                        <a:ea typeface="Calibri" panose="020F0502020204030204" pitchFamily="34" charset="0"/>
                        <a:cs typeface="Mangal" panose="02040503050203030202" pitchFamily="18" charset="0"/>
                      </a:endParaRPr>
                    </a:p>
                  </a:txBody>
                  <a:tcPr marL="53667" marR="536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07000"/>
                        </a:lnSpc>
                        <a:spcBef>
                          <a:spcPts val="0"/>
                        </a:spcBef>
                        <a:spcAft>
                          <a:spcPts val="0"/>
                        </a:spcAft>
                      </a:pPr>
                      <a:r>
                        <a:rPr lang="en-US" sz="1400" b="1" dirty="0">
                          <a:solidFill>
                            <a:srgbClr val="FFC000"/>
                          </a:solidFill>
                          <a:effectLst/>
                          <a:latin typeface="Times New Roman" panose="02020603050405020304" pitchFamily="18" charset="0"/>
                          <a:ea typeface="Calibri" panose="020F0502020204030204" pitchFamily="34" charset="0"/>
                          <a:cs typeface="Mangal" panose="02040503050203030202" pitchFamily="18" charset="0"/>
                        </a:rPr>
                        <a:t>Public finance</a:t>
                      </a:r>
                      <a:endParaRPr lang="en-US" sz="1400" dirty="0">
                        <a:solidFill>
                          <a:srgbClr val="FFC000"/>
                        </a:solidFill>
                        <a:effectLst/>
                        <a:latin typeface="Calibri" panose="020F0502020204030204" pitchFamily="34" charset="0"/>
                        <a:ea typeface="Calibri" panose="020F0502020204030204" pitchFamily="34" charset="0"/>
                        <a:cs typeface="Mangal" panose="02040503050203030202" pitchFamily="18" charset="0"/>
                      </a:endParaRPr>
                    </a:p>
                  </a:txBody>
                  <a:tcPr marL="53667" marR="536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07000"/>
                        </a:lnSpc>
                        <a:spcBef>
                          <a:spcPts val="0"/>
                        </a:spcBef>
                        <a:spcAft>
                          <a:spcPts val="0"/>
                        </a:spcAft>
                      </a:pPr>
                      <a:r>
                        <a:rPr lang="en-US" sz="1400" b="1" dirty="0">
                          <a:solidFill>
                            <a:srgbClr val="FFC000"/>
                          </a:solidFill>
                          <a:effectLst/>
                          <a:latin typeface="Times New Roman" panose="02020603050405020304" pitchFamily="18" charset="0"/>
                          <a:ea typeface="Calibri" panose="020F0502020204030204" pitchFamily="34" charset="0"/>
                          <a:cs typeface="Mangal" panose="02040503050203030202" pitchFamily="18" charset="0"/>
                        </a:rPr>
                        <a:t>Private finance</a:t>
                      </a:r>
                      <a:endParaRPr lang="en-US" sz="1400" dirty="0">
                        <a:solidFill>
                          <a:srgbClr val="FFC000"/>
                        </a:solidFill>
                        <a:effectLst/>
                        <a:latin typeface="Calibri" panose="020F0502020204030204" pitchFamily="34" charset="0"/>
                        <a:ea typeface="Calibri" panose="020F0502020204030204" pitchFamily="34" charset="0"/>
                        <a:cs typeface="Mangal" panose="02040503050203030202" pitchFamily="18" charset="0"/>
                      </a:endParaRPr>
                    </a:p>
                  </a:txBody>
                  <a:tcPr marL="53667" marR="536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0579933"/>
                  </a:ext>
                </a:extLst>
              </a:tr>
              <a:tr h="435434">
                <a:tc>
                  <a:txBody>
                    <a:bodyPr/>
                    <a:lstStyle/>
                    <a:p>
                      <a:pPr marL="0" marR="0" algn="just">
                        <a:lnSpc>
                          <a:spcPct val="107000"/>
                        </a:lnSpc>
                        <a:spcBef>
                          <a:spcPts val="0"/>
                        </a:spcBef>
                        <a:spcAft>
                          <a:spcPts val="0"/>
                        </a:spcAft>
                      </a:pPr>
                      <a:r>
                        <a:rPr lang="en-US" sz="900">
                          <a:effectLst/>
                          <a:latin typeface="Times New Roman" panose="02020603050405020304" pitchFamily="18" charset="0"/>
                          <a:ea typeface="Calibri" panose="020F0502020204030204" pitchFamily="34" charset="0"/>
                          <a:cs typeface="Mangal" panose="02040503050203030202" pitchFamily="18" charset="0"/>
                        </a:rPr>
                        <a:t>1</a:t>
                      </a:r>
                      <a:endParaRPr lang="en-US" sz="900">
                        <a:effectLst/>
                        <a:latin typeface="Calibri" panose="020F0502020204030204" pitchFamily="34" charset="0"/>
                        <a:ea typeface="Calibri" panose="020F0502020204030204" pitchFamily="34" charset="0"/>
                        <a:cs typeface="Mangal" panose="02040503050203030202" pitchFamily="18" charset="0"/>
                      </a:endParaRPr>
                    </a:p>
                  </a:txBody>
                  <a:tcPr marL="53667" marR="536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07000"/>
                        </a:lnSpc>
                        <a:spcBef>
                          <a:spcPts val="0"/>
                        </a:spcBef>
                        <a:spcAft>
                          <a:spcPts val="0"/>
                        </a:spcAft>
                      </a:pPr>
                      <a:r>
                        <a:rPr lang="en-US" sz="1400" b="1">
                          <a:effectLst/>
                          <a:latin typeface="Times New Roman" panose="02020603050405020304" pitchFamily="18" charset="0"/>
                          <a:ea typeface="Calibri" panose="020F0502020204030204" pitchFamily="34" charset="0"/>
                          <a:cs typeface="Mangal" panose="02040503050203030202" pitchFamily="18" charset="0"/>
                        </a:rPr>
                        <a:t>Meaning</a:t>
                      </a:r>
                      <a:endParaRPr lang="en-US" sz="1400">
                        <a:effectLst/>
                        <a:latin typeface="Calibri" panose="020F0502020204030204" pitchFamily="34" charset="0"/>
                        <a:ea typeface="Calibri" panose="020F0502020204030204" pitchFamily="34" charset="0"/>
                        <a:cs typeface="Mangal" panose="02040503050203030202" pitchFamily="18" charset="0"/>
                      </a:endParaRPr>
                    </a:p>
                  </a:txBody>
                  <a:tcPr marL="53667" marR="536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07000"/>
                        </a:lnSpc>
                        <a:spcBef>
                          <a:spcPts val="0"/>
                        </a:spcBef>
                        <a:spcAft>
                          <a:spcPts val="0"/>
                        </a:spcAft>
                      </a:pPr>
                      <a:r>
                        <a:rPr lang="en-US" sz="1400" dirty="0">
                          <a:effectLst/>
                          <a:latin typeface="Times New Roman" panose="02020603050405020304" pitchFamily="18" charset="0"/>
                          <a:ea typeface="Calibri" panose="020F0502020204030204" pitchFamily="34" charset="0"/>
                          <a:cs typeface="Mangal" panose="02040503050203030202" pitchFamily="18" charset="0"/>
                        </a:rPr>
                        <a:t>Study of income and expenditure of the government</a:t>
                      </a:r>
                      <a:endParaRPr lang="en-US" sz="1400" dirty="0">
                        <a:effectLst/>
                        <a:latin typeface="Calibri" panose="020F0502020204030204" pitchFamily="34" charset="0"/>
                        <a:ea typeface="Calibri" panose="020F0502020204030204" pitchFamily="34" charset="0"/>
                        <a:cs typeface="Mangal" panose="02040503050203030202" pitchFamily="18" charset="0"/>
                      </a:endParaRPr>
                    </a:p>
                  </a:txBody>
                  <a:tcPr marL="53667" marR="536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07000"/>
                        </a:lnSpc>
                        <a:spcBef>
                          <a:spcPts val="0"/>
                        </a:spcBef>
                        <a:spcAft>
                          <a:spcPts val="0"/>
                        </a:spcAft>
                      </a:pPr>
                      <a:r>
                        <a:rPr lang="en-US" sz="1400">
                          <a:effectLst/>
                          <a:latin typeface="Times New Roman" panose="02020603050405020304" pitchFamily="18" charset="0"/>
                          <a:ea typeface="Calibri" panose="020F0502020204030204" pitchFamily="34" charset="0"/>
                          <a:cs typeface="Mangal" panose="02040503050203030202" pitchFamily="18" charset="0"/>
                        </a:rPr>
                        <a:t>Study of income and expenditure of private individuals or companies</a:t>
                      </a:r>
                      <a:endParaRPr lang="en-US" sz="1400">
                        <a:effectLst/>
                        <a:latin typeface="Calibri" panose="020F0502020204030204" pitchFamily="34" charset="0"/>
                        <a:ea typeface="Calibri" panose="020F0502020204030204" pitchFamily="34" charset="0"/>
                        <a:cs typeface="Mangal" panose="02040503050203030202" pitchFamily="18" charset="0"/>
                      </a:endParaRPr>
                    </a:p>
                  </a:txBody>
                  <a:tcPr marL="53667" marR="536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86904235"/>
                  </a:ext>
                </a:extLst>
              </a:tr>
              <a:tr h="469360">
                <a:tc>
                  <a:txBody>
                    <a:bodyPr/>
                    <a:lstStyle/>
                    <a:p>
                      <a:pPr marL="0" marR="0" algn="just">
                        <a:lnSpc>
                          <a:spcPct val="107000"/>
                        </a:lnSpc>
                        <a:spcBef>
                          <a:spcPts val="0"/>
                        </a:spcBef>
                        <a:spcAft>
                          <a:spcPts val="0"/>
                        </a:spcAft>
                      </a:pPr>
                      <a:r>
                        <a:rPr lang="en-US" sz="900">
                          <a:effectLst/>
                          <a:latin typeface="Times New Roman" panose="02020603050405020304" pitchFamily="18" charset="0"/>
                          <a:ea typeface="Calibri" panose="020F0502020204030204" pitchFamily="34" charset="0"/>
                          <a:cs typeface="Mangal" panose="02040503050203030202" pitchFamily="18" charset="0"/>
                        </a:rPr>
                        <a:t>2</a:t>
                      </a:r>
                      <a:endParaRPr lang="en-US" sz="900">
                        <a:effectLst/>
                        <a:latin typeface="Calibri" panose="020F0502020204030204" pitchFamily="34" charset="0"/>
                        <a:ea typeface="Calibri" panose="020F0502020204030204" pitchFamily="34" charset="0"/>
                        <a:cs typeface="Mangal" panose="02040503050203030202" pitchFamily="18" charset="0"/>
                      </a:endParaRPr>
                    </a:p>
                  </a:txBody>
                  <a:tcPr marL="53667" marR="536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07000"/>
                        </a:lnSpc>
                        <a:spcBef>
                          <a:spcPts val="0"/>
                        </a:spcBef>
                        <a:spcAft>
                          <a:spcPts val="0"/>
                        </a:spcAft>
                      </a:pPr>
                      <a:r>
                        <a:rPr lang="en-US" sz="1400" b="1">
                          <a:effectLst/>
                          <a:latin typeface="Times New Roman" panose="02020603050405020304" pitchFamily="18" charset="0"/>
                          <a:ea typeface="Calibri" panose="020F0502020204030204" pitchFamily="34" charset="0"/>
                          <a:cs typeface="Mangal" panose="02040503050203030202" pitchFamily="18" charset="0"/>
                        </a:rPr>
                        <a:t>Similarities</a:t>
                      </a:r>
                      <a:endParaRPr lang="en-US" sz="1400">
                        <a:effectLst/>
                        <a:latin typeface="Calibri" panose="020F0502020204030204" pitchFamily="34" charset="0"/>
                        <a:ea typeface="Calibri" panose="020F0502020204030204" pitchFamily="34" charset="0"/>
                        <a:cs typeface="Mangal" panose="02040503050203030202" pitchFamily="18" charset="0"/>
                      </a:endParaRPr>
                    </a:p>
                  </a:txBody>
                  <a:tcPr marL="53667" marR="536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342900" marR="0" lvl="0" indent="-342900" algn="just">
                        <a:lnSpc>
                          <a:spcPct val="107000"/>
                        </a:lnSpc>
                        <a:spcBef>
                          <a:spcPts val="0"/>
                        </a:spcBef>
                        <a:spcAft>
                          <a:spcPts val="0"/>
                        </a:spcAft>
                        <a:buFont typeface="Symbol" panose="05050102010706020507" pitchFamily="18" charset="2"/>
                        <a:buChar char=""/>
                      </a:pPr>
                      <a:r>
                        <a:rPr lang="en-US" sz="1400" dirty="0">
                          <a:effectLst/>
                          <a:latin typeface="Times New Roman" panose="02020603050405020304" pitchFamily="18" charset="0"/>
                          <a:ea typeface="Calibri" panose="020F0502020204030204" pitchFamily="34" charset="0"/>
                          <a:cs typeface="Mangal" panose="02040503050203030202" pitchFamily="18" charset="0"/>
                        </a:rPr>
                        <a:t>Tries to attain balance between income and expenditure</a:t>
                      </a:r>
                      <a:endParaRPr lang="en-US" sz="1400" dirty="0">
                        <a:effectLst/>
                        <a:latin typeface="Calibri" panose="020F0502020204030204" pitchFamily="34" charset="0"/>
                        <a:ea typeface="Calibri" panose="020F0502020204030204" pitchFamily="34" charset="0"/>
                        <a:cs typeface="Mangal" panose="02040503050203030202" pitchFamily="18" charset="0"/>
                      </a:endParaRPr>
                    </a:p>
                    <a:p>
                      <a:pPr marL="342900" marR="0" lvl="0" indent="-342900" algn="just">
                        <a:lnSpc>
                          <a:spcPct val="107000"/>
                        </a:lnSpc>
                        <a:spcBef>
                          <a:spcPts val="0"/>
                        </a:spcBef>
                        <a:spcAft>
                          <a:spcPts val="0"/>
                        </a:spcAft>
                        <a:buFont typeface="Symbol" panose="05050102010706020507" pitchFamily="18" charset="2"/>
                        <a:buChar char=""/>
                      </a:pPr>
                      <a:r>
                        <a:rPr lang="en-US" sz="1400" dirty="0">
                          <a:effectLst/>
                          <a:latin typeface="Times New Roman" panose="02020603050405020304" pitchFamily="18" charset="0"/>
                          <a:ea typeface="Calibri" panose="020F0502020204030204" pitchFamily="34" charset="0"/>
                          <a:cs typeface="Mangal" panose="02040503050203030202" pitchFamily="18" charset="0"/>
                        </a:rPr>
                        <a:t>Both face the problem of gap between income and expenditure, so both need to borrow money</a:t>
                      </a:r>
                      <a:endParaRPr lang="en-US" sz="1400" dirty="0">
                        <a:effectLst/>
                        <a:latin typeface="Calibri" panose="020F0502020204030204" pitchFamily="34" charset="0"/>
                        <a:ea typeface="Calibri" panose="020F0502020204030204" pitchFamily="34" charset="0"/>
                        <a:cs typeface="Mangal" panose="02040503050203030202" pitchFamily="18" charset="0"/>
                      </a:endParaRPr>
                    </a:p>
                  </a:txBody>
                  <a:tcPr marL="53667" marR="536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extLst>
                  <a:ext uri="{0D108BD9-81ED-4DB2-BD59-A6C34878D82A}">
                    <a16:rowId xmlns:a16="http://schemas.microsoft.com/office/drawing/2014/main" val="2583674445"/>
                  </a:ext>
                </a:extLst>
              </a:tr>
              <a:tr h="435434">
                <a:tc>
                  <a:txBody>
                    <a:bodyPr/>
                    <a:lstStyle/>
                    <a:p>
                      <a:pPr marL="0" marR="0" algn="just">
                        <a:lnSpc>
                          <a:spcPct val="107000"/>
                        </a:lnSpc>
                        <a:spcBef>
                          <a:spcPts val="0"/>
                        </a:spcBef>
                        <a:spcAft>
                          <a:spcPts val="0"/>
                        </a:spcAft>
                      </a:pPr>
                      <a:r>
                        <a:rPr lang="en-US" sz="900">
                          <a:effectLst/>
                          <a:latin typeface="Times New Roman" panose="02020603050405020304" pitchFamily="18" charset="0"/>
                          <a:ea typeface="Calibri" panose="020F0502020204030204" pitchFamily="34" charset="0"/>
                          <a:cs typeface="Mangal" panose="02040503050203030202" pitchFamily="18" charset="0"/>
                        </a:rPr>
                        <a:t>3</a:t>
                      </a:r>
                      <a:endParaRPr lang="en-US" sz="900">
                        <a:effectLst/>
                        <a:latin typeface="Calibri" panose="020F0502020204030204" pitchFamily="34" charset="0"/>
                        <a:ea typeface="Calibri" panose="020F0502020204030204" pitchFamily="34" charset="0"/>
                        <a:cs typeface="Mangal" panose="02040503050203030202" pitchFamily="18" charset="0"/>
                      </a:endParaRPr>
                    </a:p>
                  </a:txBody>
                  <a:tcPr marL="53667" marR="536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07000"/>
                        </a:lnSpc>
                        <a:spcBef>
                          <a:spcPts val="0"/>
                        </a:spcBef>
                        <a:spcAft>
                          <a:spcPts val="0"/>
                        </a:spcAft>
                      </a:pPr>
                      <a:r>
                        <a:rPr lang="en-US" sz="1400" b="1">
                          <a:effectLst/>
                          <a:latin typeface="Times New Roman" panose="02020603050405020304" pitchFamily="18" charset="0"/>
                          <a:ea typeface="Calibri" panose="020F0502020204030204" pitchFamily="34" charset="0"/>
                          <a:cs typeface="Mangal" panose="02040503050203030202" pitchFamily="18" charset="0"/>
                        </a:rPr>
                        <a:t>Objective</a:t>
                      </a:r>
                      <a:endParaRPr lang="en-US" sz="1400">
                        <a:effectLst/>
                        <a:latin typeface="Calibri" panose="020F0502020204030204" pitchFamily="34" charset="0"/>
                        <a:ea typeface="Calibri" panose="020F0502020204030204" pitchFamily="34" charset="0"/>
                        <a:cs typeface="Mangal" panose="02040503050203030202" pitchFamily="18" charset="0"/>
                      </a:endParaRPr>
                    </a:p>
                  </a:txBody>
                  <a:tcPr marL="53667" marR="536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07000"/>
                        </a:lnSpc>
                        <a:spcBef>
                          <a:spcPts val="0"/>
                        </a:spcBef>
                        <a:spcAft>
                          <a:spcPts val="0"/>
                        </a:spcAft>
                      </a:pPr>
                      <a:r>
                        <a:rPr lang="en-US" sz="1400">
                          <a:effectLst/>
                          <a:latin typeface="Times New Roman" panose="02020603050405020304" pitchFamily="18" charset="0"/>
                          <a:ea typeface="Calibri" panose="020F0502020204030204" pitchFamily="34" charset="0"/>
                          <a:cs typeface="Mangal" panose="02040503050203030202" pitchFamily="18" charset="0"/>
                        </a:rPr>
                        <a:t>Satisfaction of wants of all people in the economy</a:t>
                      </a:r>
                      <a:endParaRPr lang="en-US" sz="1400">
                        <a:effectLst/>
                        <a:latin typeface="Calibri" panose="020F0502020204030204" pitchFamily="34" charset="0"/>
                        <a:ea typeface="Calibri" panose="020F0502020204030204" pitchFamily="34" charset="0"/>
                        <a:cs typeface="Mangal" panose="02040503050203030202" pitchFamily="18" charset="0"/>
                      </a:endParaRPr>
                    </a:p>
                  </a:txBody>
                  <a:tcPr marL="53667" marR="536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07000"/>
                        </a:lnSpc>
                        <a:spcBef>
                          <a:spcPts val="0"/>
                        </a:spcBef>
                        <a:spcAft>
                          <a:spcPts val="0"/>
                        </a:spcAft>
                      </a:pPr>
                      <a:r>
                        <a:rPr lang="en-US" sz="1400" dirty="0">
                          <a:effectLst/>
                          <a:latin typeface="Times New Roman" panose="02020603050405020304" pitchFamily="18" charset="0"/>
                          <a:ea typeface="Calibri" panose="020F0502020204030204" pitchFamily="34" charset="0"/>
                          <a:cs typeface="Mangal" panose="02040503050203030202" pitchFamily="18" charset="0"/>
                        </a:rPr>
                        <a:t>Satisfaction of personal wants</a:t>
                      </a:r>
                      <a:endParaRPr lang="en-US" sz="1400" dirty="0">
                        <a:effectLst/>
                        <a:latin typeface="Calibri" panose="020F0502020204030204" pitchFamily="34" charset="0"/>
                        <a:ea typeface="Calibri" panose="020F0502020204030204" pitchFamily="34" charset="0"/>
                        <a:cs typeface="Mangal" panose="02040503050203030202" pitchFamily="18" charset="0"/>
                      </a:endParaRPr>
                    </a:p>
                  </a:txBody>
                  <a:tcPr marL="53667" marR="536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78407902"/>
                  </a:ext>
                </a:extLst>
              </a:tr>
              <a:tr h="435434">
                <a:tc>
                  <a:txBody>
                    <a:bodyPr/>
                    <a:lstStyle/>
                    <a:p>
                      <a:pPr marL="0" marR="0" algn="just">
                        <a:lnSpc>
                          <a:spcPct val="107000"/>
                        </a:lnSpc>
                        <a:spcBef>
                          <a:spcPts val="0"/>
                        </a:spcBef>
                        <a:spcAft>
                          <a:spcPts val="0"/>
                        </a:spcAft>
                      </a:pPr>
                      <a:r>
                        <a:rPr lang="en-US" sz="900">
                          <a:effectLst/>
                          <a:latin typeface="Times New Roman" panose="02020603050405020304" pitchFamily="18" charset="0"/>
                          <a:ea typeface="Calibri" panose="020F0502020204030204" pitchFamily="34" charset="0"/>
                          <a:cs typeface="Mangal" panose="02040503050203030202" pitchFamily="18" charset="0"/>
                        </a:rPr>
                        <a:t>4</a:t>
                      </a:r>
                      <a:endParaRPr lang="en-US" sz="900">
                        <a:effectLst/>
                        <a:latin typeface="Calibri" panose="020F0502020204030204" pitchFamily="34" charset="0"/>
                        <a:ea typeface="Calibri" panose="020F0502020204030204" pitchFamily="34" charset="0"/>
                        <a:cs typeface="Mangal" panose="02040503050203030202" pitchFamily="18" charset="0"/>
                      </a:endParaRPr>
                    </a:p>
                  </a:txBody>
                  <a:tcPr marL="53667" marR="536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07000"/>
                        </a:lnSpc>
                        <a:spcBef>
                          <a:spcPts val="0"/>
                        </a:spcBef>
                        <a:spcAft>
                          <a:spcPts val="0"/>
                        </a:spcAft>
                      </a:pPr>
                      <a:r>
                        <a:rPr lang="en-US" sz="1400" b="1">
                          <a:effectLst/>
                          <a:latin typeface="Times New Roman" panose="02020603050405020304" pitchFamily="18" charset="0"/>
                          <a:ea typeface="Calibri" panose="020F0502020204030204" pitchFamily="34" charset="0"/>
                          <a:cs typeface="Mangal" panose="02040503050203030202" pitchFamily="18" charset="0"/>
                        </a:rPr>
                        <a:t>Determination of expenditure</a:t>
                      </a:r>
                      <a:endParaRPr lang="en-US" sz="1400">
                        <a:effectLst/>
                        <a:latin typeface="Calibri" panose="020F0502020204030204" pitchFamily="34" charset="0"/>
                        <a:ea typeface="Calibri" panose="020F0502020204030204" pitchFamily="34" charset="0"/>
                        <a:cs typeface="Mangal" panose="02040503050203030202" pitchFamily="18" charset="0"/>
                      </a:endParaRPr>
                    </a:p>
                  </a:txBody>
                  <a:tcPr marL="53667" marR="536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07000"/>
                        </a:lnSpc>
                        <a:spcBef>
                          <a:spcPts val="0"/>
                        </a:spcBef>
                        <a:spcAft>
                          <a:spcPts val="0"/>
                        </a:spcAft>
                      </a:pPr>
                      <a:r>
                        <a:rPr lang="en-US" sz="1400">
                          <a:effectLst/>
                          <a:latin typeface="Times New Roman" panose="02020603050405020304" pitchFamily="18" charset="0"/>
                          <a:ea typeface="Calibri" panose="020F0502020204030204" pitchFamily="34" charset="0"/>
                          <a:cs typeface="Mangal" panose="02040503050203030202" pitchFamily="18" charset="0"/>
                        </a:rPr>
                        <a:t>Expenditure is determined first and accordingly tries to get revenue</a:t>
                      </a:r>
                      <a:endParaRPr lang="en-US" sz="1400">
                        <a:effectLst/>
                        <a:latin typeface="Calibri" panose="020F0502020204030204" pitchFamily="34" charset="0"/>
                        <a:ea typeface="Calibri" panose="020F0502020204030204" pitchFamily="34" charset="0"/>
                        <a:cs typeface="Mangal" panose="02040503050203030202" pitchFamily="18" charset="0"/>
                      </a:endParaRPr>
                    </a:p>
                  </a:txBody>
                  <a:tcPr marL="53667" marR="536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07000"/>
                        </a:lnSpc>
                        <a:spcBef>
                          <a:spcPts val="0"/>
                        </a:spcBef>
                        <a:spcAft>
                          <a:spcPts val="0"/>
                        </a:spcAft>
                      </a:pPr>
                      <a:r>
                        <a:rPr lang="en-US" sz="1400" dirty="0">
                          <a:effectLst/>
                          <a:latin typeface="Times New Roman" panose="02020603050405020304" pitchFamily="18" charset="0"/>
                          <a:ea typeface="Calibri" panose="020F0502020204030204" pitchFamily="34" charset="0"/>
                          <a:cs typeface="Mangal" panose="02040503050203030202" pitchFamily="18" charset="0"/>
                        </a:rPr>
                        <a:t>Income is determined first and accordingly expenditure is undertaken</a:t>
                      </a:r>
                      <a:endParaRPr lang="en-US" sz="1400" dirty="0">
                        <a:effectLst/>
                        <a:latin typeface="Calibri" panose="020F0502020204030204" pitchFamily="34" charset="0"/>
                        <a:ea typeface="Calibri" panose="020F0502020204030204" pitchFamily="34" charset="0"/>
                        <a:cs typeface="Mangal" panose="02040503050203030202" pitchFamily="18" charset="0"/>
                      </a:endParaRPr>
                    </a:p>
                  </a:txBody>
                  <a:tcPr marL="53667" marR="536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8032731"/>
                  </a:ext>
                </a:extLst>
              </a:tr>
              <a:tr h="292342">
                <a:tc>
                  <a:txBody>
                    <a:bodyPr/>
                    <a:lstStyle/>
                    <a:p>
                      <a:pPr marL="0" marR="0" algn="just">
                        <a:lnSpc>
                          <a:spcPct val="107000"/>
                        </a:lnSpc>
                        <a:spcBef>
                          <a:spcPts val="0"/>
                        </a:spcBef>
                        <a:spcAft>
                          <a:spcPts val="0"/>
                        </a:spcAft>
                      </a:pPr>
                      <a:r>
                        <a:rPr lang="en-US" sz="900">
                          <a:effectLst/>
                          <a:latin typeface="Times New Roman" panose="02020603050405020304" pitchFamily="18" charset="0"/>
                          <a:ea typeface="Calibri" panose="020F0502020204030204" pitchFamily="34" charset="0"/>
                          <a:cs typeface="Mangal" panose="02040503050203030202" pitchFamily="18" charset="0"/>
                        </a:rPr>
                        <a:t>5</a:t>
                      </a:r>
                      <a:endParaRPr lang="en-US" sz="900">
                        <a:effectLst/>
                        <a:latin typeface="Calibri" panose="020F0502020204030204" pitchFamily="34" charset="0"/>
                        <a:ea typeface="Calibri" panose="020F0502020204030204" pitchFamily="34" charset="0"/>
                        <a:cs typeface="Mangal" panose="02040503050203030202" pitchFamily="18" charset="0"/>
                      </a:endParaRPr>
                    </a:p>
                  </a:txBody>
                  <a:tcPr marL="53667" marR="536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07000"/>
                        </a:lnSpc>
                        <a:spcBef>
                          <a:spcPts val="0"/>
                        </a:spcBef>
                        <a:spcAft>
                          <a:spcPts val="0"/>
                        </a:spcAft>
                      </a:pPr>
                      <a:r>
                        <a:rPr lang="en-US" sz="1400" b="1" dirty="0">
                          <a:effectLst/>
                          <a:latin typeface="Times New Roman" panose="02020603050405020304" pitchFamily="18" charset="0"/>
                          <a:ea typeface="Calibri" panose="020F0502020204030204" pitchFamily="34" charset="0"/>
                          <a:cs typeface="Mangal" panose="02040503050203030202" pitchFamily="18" charset="0"/>
                        </a:rPr>
                        <a:t>Unavoidable expenditure</a:t>
                      </a:r>
                      <a:endParaRPr lang="en-US" sz="1400" dirty="0">
                        <a:effectLst/>
                        <a:latin typeface="Calibri" panose="020F0502020204030204" pitchFamily="34" charset="0"/>
                        <a:ea typeface="Calibri" panose="020F0502020204030204" pitchFamily="34" charset="0"/>
                        <a:cs typeface="Mangal" panose="02040503050203030202" pitchFamily="18" charset="0"/>
                      </a:endParaRPr>
                    </a:p>
                  </a:txBody>
                  <a:tcPr marL="53667" marR="536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07000"/>
                        </a:lnSpc>
                        <a:spcBef>
                          <a:spcPts val="0"/>
                        </a:spcBef>
                        <a:spcAft>
                          <a:spcPts val="0"/>
                        </a:spcAft>
                      </a:pPr>
                      <a:r>
                        <a:rPr lang="en-US" sz="1400">
                          <a:effectLst/>
                          <a:latin typeface="Times New Roman" panose="02020603050405020304" pitchFamily="18" charset="0"/>
                          <a:ea typeface="Calibri" panose="020F0502020204030204" pitchFamily="34" charset="0"/>
                          <a:cs typeface="Mangal" panose="02040503050203030202" pitchFamily="18" charset="0"/>
                        </a:rPr>
                        <a:t>The government cannot avoid expenditure on defense, subsidies etc</a:t>
                      </a:r>
                      <a:endParaRPr lang="en-US" sz="1400">
                        <a:effectLst/>
                        <a:latin typeface="Calibri" panose="020F0502020204030204" pitchFamily="34" charset="0"/>
                        <a:ea typeface="Calibri" panose="020F0502020204030204" pitchFamily="34" charset="0"/>
                        <a:cs typeface="Mangal" panose="02040503050203030202" pitchFamily="18" charset="0"/>
                      </a:endParaRPr>
                    </a:p>
                  </a:txBody>
                  <a:tcPr marL="53667" marR="536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07000"/>
                        </a:lnSpc>
                        <a:spcBef>
                          <a:spcPts val="0"/>
                        </a:spcBef>
                        <a:spcAft>
                          <a:spcPts val="0"/>
                        </a:spcAft>
                      </a:pPr>
                      <a:r>
                        <a:rPr lang="en-US" sz="1400" dirty="0">
                          <a:effectLst/>
                          <a:latin typeface="Times New Roman" panose="02020603050405020304" pitchFamily="18" charset="0"/>
                          <a:ea typeface="Calibri" panose="020F0502020204030204" pitchFamily="34" charset="0"/>
                          <a:cs typeface="Mangal" panose="02040503050203030202" pitchFamily="18" charset="0"/>
                        </a:rPr>
                        <a:t>Individuals can avoid unnecessary expenditure</a:t>
                      </a:r>
                      <a:endParaRPr lang="en-US" sz="1400" dirty="0">
                        <a:effectLst/>
                        <a:latin typeface="Calibri" panose="020F0502020204030204" pitchFamily="34" charset="0"/>
                        <a:ea typeface="Calibri" panose="020F0502020204030204" pitchFamily="34" charset="0"/>
                        <a:cs typeface="Mangal" panose="02040503050203030202" pitchFamily="18" charset="0"/>
                      </a:endParaRPr>
                    </a:p>
                  </a:txBody>
                  <a:tcPr marL="53667" marR="536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41893872"/>
                  </a:ext>
                </a:extLst>
              </a:tr>
              <a:tr h="212222">
                <a:tc>
                  <a:txBody>
                    <a:bodyPr/>
                    <a:lstStyle/>
                    <a:p>
                      <a:pPr marL="0" marR="0" algn="just">
                        <a:lnSpc>
                          <a:spcPct val="107000"/>
                        </a:lnSpc>
                        <a:spcBef>
                          <a:spcPts val="0"/>
                        </a:spcBef>
                        <a:spcAft>
                          <a:spcPts val="0"/>
                        </a:spcAft>
                      </a:pPr>
                      <a:r>
                        <a:rPr lang="en-US" sz="900">
                          <a:effectLst/>
                          <a:latin typeface="Times New Roman" panose="02020603050405020304" pitchFamily="18" charset="0"/>
                          <a:ea typeface="Calibri" panose="020F0502020204030204" pitchFamily="34" charset="0"/>
                          <a:cs typeface="Mangal" panose="02040503050203030202" pitchFamily="18" charset="0"/>
                        </a:rPr>
                        <a:t>6</a:t>
                      </a:r>
                      <a:endParaRPr lang="en-US" sz="900">
                        <a:effectLst/>
                        <a:latin typeface="Calibri" panose="020F0502020204030204" pitchFamily="34" charset="0"/>
                        <a:ea typeface="Calibri" panose="020F0502020204030204" pitchFamily="34" charset="0"/>
                        <a:cs typeface="Mangal" panose="02040503050203030202" pitchFamily="18" charset="0"/>
                      </a:endParaRPr>
                    </a:p>
                  </a:txBody>
                  <a:tcPr marL="53667" marR="536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07000"/>
                        </a:lnSpc>
                        <a:spcBef>
                          <a:spcPts val="0"/>
                        </a:spcBef>
                        <a:spcAft>
                          <a:spcPts val="0"/>
                        </a:spcAft>
                      </a:pPr>
                      <a:r>
                        <a:rPr lang="en-US" sz="1400" b="1">
                          <a:effectLst/>
                          <a:latin typeface="Times New Roman" panose="02020603050405020304" pitchFamily="18" charset="0"/>
                          <a:ea typeface="Calibri" panose="020F0502020204030204" pitchFamily="34" charset="0"/>
                          <a:cs typeface="Mangal" panose="02040503050203030202" pitchFamily="18" charset="0"/>
                        </a:rPr>
                        <a:t>Nature of Budget</a:t>
                      </a:r>
                      <a:endParaRPr lang="en-US" sz="1400">
                        <a:effectLst/>
                        <a:latin typeface="Calibri" panose="020F0502020204030204" pitchFamily="34" charset="0"/>
                        <a:ea typeface="Calibri" panose="020F0502020204030204" pitchFamily="34" charset="0"/>
                        <a:cs typeface="Mangal" panose="02040503050203030202" pitchFamily="18" charset="0"/>
                      </a:endParaRPr>
                    </a:p>
                  </a:txBody>
                  <a:tcPr marL="53667" marR="536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07000"/>
                        </a:lnSpc>
                        <a:spcBef>
                          <a:spcPts val="0"/>
                        </a:spcBef>
                        <a:spcAft>
                          <a:spcPts val="0"/>
                        </a:spcAft>
                      </a:pPr>
                      <a:r>
                        <a:rPr lang="en-US" sz="1400">
                          <a:effectLst/>
                          <a:latin typeface="Times New Roman" panose="02020603050405020304" pitchFamily="18" charset="0"/>
                          <a:ea typeface="Calibri" panose="020F0502020204030204" pitchFamily="34" charset="0"/>
                          <a:cs typeface="Mangal" panose="02040503050203030202" pitchFamily="18" charset="0"/>
                        </a:rPr>
                        <a:t>mostly deficit budget</a:t>
                      </a:r>
                      <a:endParaRPr lang="en-US" sz="1400">
                        <a:effectLst/>
                        <a:latin typeface="Calibri" panose="020F0502020204030204" pitchFamily="34" charset="0"/>
                        <a:ea typeface="Calibri" panose="020F0502020204030204" pitchFamily="34" charset="0"/>
                        <a:cs typeface="Mangal" panose="02040503050203030202" pitchFamily="18" charset="0"/>
                      </a:endParaRPr>
                    </a:p>
                  </a:txBody>
                  <a:tcPr marL="53667" marR="536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07000"/>
                        </a:lnSpc>
                        <a:spcBef>
                          <a:spcPts val="0"/>
                        </a:spcBef>
                        <a:spcAft>
                          <a:spcPts val="0"/>
                        </a:spcAft>
                      </a:pPr>
                      <a:r>
                        <a:rPr lang="en-US" sz="1400">
                          <a:effectLst/>
                          <a:latin typeface="Times New Roman" panose="02020603050405020304" pitchFamily="18" charset="0"/>
                          <a:ea typeface="Calibri" panose="020F0502020204030204" pitchFamily="34" charset="0"/>
                          <a:cs typeface="Mangal" panose="02040503050203030202" pitchFamily="18" charset="0"/>
                        </a:rPr>
                        <a:t>Has to be surplus budget</a:t>
                      </a:r>
                      <a:endParaRPr lang="en-US" sz="1400">
                        <a:effectLst/>
                        <a:latin typeface="Calibri" panose="020F0502020204030204" pitchFamily="34" charset="0"/>
                        <a:ea typeface="Calibri" panose="020F0502020204030204" pitchFamily="34" charset="0"/>
                        <a:cs typeface="Mangal" panose="02040503050203030202" pitchFamily="18" charset="0"/>
                      </a:endParaRPr>
                    </a:p>
                  </a:txBody>
                  <a:tcPr marL="53667" marR="536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09688732"/>
                  </a:ext>
                </a:extLst>
              </a:tr>
              <a:tr h="212222">
                <a:tc>
                  <a:txBody>
                    <a:bodyPr/>
                    <a:lstStyle/>
                    <a:p>
                      <a:pPr marL="0" marR="0" algn="just">
                        <a:lnSpc>
                          <a:spcPct val="107000"/>
                        </a:lnSpc>
                        <a:spcBef>
                          <a:spcPts val="0"/>
                        </a:spcBef>
                        <a:spcAft>
                          <a:spcPts val="0"/>
                        </a:spcAft>
                      </a:pPr>
                      <a:r>
                        <a:rPr lang="en-US" sz="900">
                          <a:effectLst/>
                          <a:latin typeface="Times New Roman" panose="02020603050405020304" pitchFamily="18" charset="0"/>
                          <a:ea typeface="Calibri" panose="020F0502020204030204" pitchFamily="34" charset="0"/>
                          <a:cs typeface="Mangal" panose="02040503050203030202" pitchFamily="18" charset="0"/>
                        </a:rPr>
                        <a:t>7</a:t>
                      </a:r>
                      <a:endParaRPr lang="en-US" sz="900">
                        <a:effectLst/>
                        <a:latin typeface="Calibri" panose="020F0502020204030204" pitchFamily="34" charset="0"/>
                        <a:ea typeface="Calibri" panose="020F0502020204030204" pitchFamily="34" charset="0"/>
                        <a:cs typeface="Mangal" panose="02040503050203030202" pitchFamily="18" charset="0"/>
                      </a:endParaRPr>
                    </a:p>
                  </a:txBody>
                  <a:tcPr marL="53667" marR="536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07000"/>
                        </a:lnSpc>
                        <a:spcBef>
                          <a:spcPts val="0"/>
                        </a:spcBef>
                        <a:spcAft>
                          <a:spcPts val="0"/>
                        </a:spcAft>
                      </a:pPr>
                      <a:r>
                        <a:rPr lang="en-US" sz="1400" b="1">
                          <a:effectLst/>
                          <a:latin typeface="Times New Roman" panose="02020603050405020304" pitchFamily="18" charset="0"/>
                          <a:ea typeface="Calibri" panose="020F0502020204030204" pitchFamily="34" charset="0"/>
                          <a:cs typeface="Mangal" panose="02040503050203030202" pitchFamily="18" charset="0"/>
                        </a:rPr>
                        <a:t>Nature of resources</a:t>
                      </a:r>
                      <a:endParaRPr lang="en-US" sz="1400">
                        <a:effectLst/>
                        <a:latin typeface="Calibri" panose="020F0502020204030204" pitchFamily="34" charset="0"/>
                        <a:ea typeface="Calibri" panose="020F0502020204030204" pitchFamily="34" charset="0"/>
                        <a:cs typeface="Mangal" panose="02040503050203030202" pitchFamily="18" charset="0"/>
                      </a:endParaRPr>
                    </a:p>
                  </a:txBody>
                  <a:tcPr marL="53667" marR="536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07000"/>
                        </a:lnSpc>
                        <a:spcBef>
                          <a:spcPts val="0"/>
                        </a:spcBef>
                        <a:spcAft>
                          <a:spcPts val="0"/>
                        </a:spcAft>
                      </a:pPr>
                      <a:r>
                        <a:rPr lang="en-US" sz="1400">
                          <a:effectLst/>
                          <a:latin typeface="Times New Roman" panose="02020603050405020304" pitchFamily="18" charset="0"/>
                          <a:ea typeface="Calibri" panose="020F0502020204030204" pitchFamily="34" charset="0"/>
                          <a:cs typeface="Mangal" panose="02040503050203030202" pitchFamily="18" charset="0"/>
                        </a:rPr>
                        <a:t>Unlimited resources</a:t>
                      </a:r>
                      <a:endParaRPr lang="en-US" sz="1400">
                        <a:effectLst/>
                        <a:latin typeface="Calibri" panose="020F0502020204030204" pitchFamily="34" charset="0"/>
                        <a:ea typeface="Calibri" panose="020F0502020204030204" pitchFamily="34" charset="0"/>
                        <a:cs typeface="Mangal" panose="02040503050203030202" pitchFamily="18" charset="0"/>
                      </a:endParaRPr>
                    </a:p>
                  </a:txBody>
                  <a:tcPr marL="53667" marR="536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07000"/>
                        </a:lnSpc>
                        <a:spcBef>
                          <a:spcPts val="0"/>
                        </a:spcBef>
                        <a:spcAft>
                          <a:spcPts val="0"/>
                        </a:spcAft>
                      </a:pPr>
                      <a:r>
                        <a:rPr lang="en-US" sz="1400">
                          <a:effectLst/>
                          <a:latin typeface="Times New Roman" panose="02020603050405020304" pitchFamily="18" charset="0"/>
                          <a:ea typeface="Calibri" panose="020F0502020204030204" pitchFamily="34" charset="0"/>
                          <a:cs typeface="Mangal" panose="02040503050203030202" pitchFamily="18" charset="0"/>
                        </a:rPr>
                        <a:t>Limited resources</a:t>
                      </a:r>
                      <a:endParaRPr lang="en-US" sz="1400">
                        <a:effectLst/>
                        <a:latin typeface="Calibri" panose="020F0502020204030204" pitchFamily="34" charset="0"/>
                        <a:ea typeface="Calibri" panose="020F0502020204030204" pitchFamily="34" charset="0"/>
                        <a:cs typeface="Mangal" panose="02040503050203030202" pitchFamily="18" charset="0"/>
                      </a:endParaRPr>
                    </a:p>
                  </a:txBody>
                  <a:tcPr marL="53667" marR="536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14620282"/>
                  </a:ext>
                </a:extLst>
              </a:tr>
              <a:tr h="212222">
                <a:tc>
                  <a:txBody>
                    <a:bodyPr/>
                    <a:lstStyle/>
                    <a:p>
                      <a:pPr marL="0" marR="0" algn="just">
                        <a:lnSpc>
                          <a:spcPct val="107000"/>
                        </a:lnSpc>
                        <a:spcBef>
                          <a:spcPts val="0"/>
                        </a:spcBef>
                        <a:spcAft>
                          <a:spcPts val="0"/>
                        </a:spcAft>
                      </a:pPr>
                      <a:r>
                        <a:rPr lang="en-US" sz="900">
                          <a:effectLst/>
                          <a:latin typeface="Times New Roman" panose="02020603050405020304" pitchFamily="18" charset="0"/>
                          <a:ea typeface="Calibri" panose="020F0502020204030204" pitchFamily="34" charset="0"/>
                          <a:cs typeface="Mangal" panose="02040503050203030202" pitchFamily="18" charset="0"/>
                        </a:rPr>
                        <a:t>8</a:t>
                      </a:r>
                      <a:endParaRPr lang="en-US" sz="900">
                        <a:effectLst/>
                        <a:latin typeface="Calibri" panose="020F0502020204030204" pitchFamily="34" charset="0"/>
                        <a:ea typeface="Calibri" panose="020F0502020204030204" pitchFamily="34" charset="0"/>
                        <a:cs typeface="Mangal" panose="02040503050203030202" pitchFamily="18" charset="0"/>
                      </a:endParaRPr>
                    </a:p>
                  </a:txBody>
                  <a:tcPr marL="53667" marR="536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07000"/>
                        </a:lnSpc>
                        <a:spcBef>
                          <a:spcPts val="0"/>
                        </a:spcBef>
                        <a:spcAft>
                          <a:spcPts val="0"/>
                        </a:spcAft>
                      </a:pPr>
                      <a:r>
                        <a:rPr lang="en-US" sz="1400" b="1">
                          <a:effectLst/>
                          <a:latin typeface="Times New Roman" panose="02020603050405020304" pitchFamily="18" charset="0"/>
                          <a:ea typeface="Calibri" panose="020F0502020204030204" pitchFamily="34" charset="0"/>
                          <a:cs typeface="Mangal" panose="02040503050203030202" pitchFamily="18" charset="0"/>
                        </a:rPr>
                        <a:t>Main motive</a:t>
                      </a:r>
                      <a:endParaRPr lang="en-US" sz="1400">
                        <a:effectLst/>
                        <a:latin typeface="Calibri" panose="020F0502020204030204" pitchFamily="34" charset="0"/>
                        <a:ea typeface="Calibri" panose="020F0502020204030204" pitchFamily="34" charset="0"/>
                        <a:cs typeface="Mangal" panose="02040503050203030202" pitchFamily="18" charset="0"/>
                      </a:endParaRPr>
                    </a:p>
                  </a:txBody>
                  <a:tcPr marL="53667" marR="536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07000"/>
                        </a:lnSpc>
                        <a:spcBef>
                          <a:spcPts val="0"/>
                        </a:spcBef>
                        <a:spcAft>
                          <a:spcPts val="0"/>
                        </a:spcAft>
                      </a:pPr>
                      <a:r>
                        <a:rPr lang="en-US" sz="1400">
                          <a:effectLst/>
                          <a:latin typeface="Times New Roman" panose="02020603050405020304" pitchFamily="18" charset="0"/>
                          <a:ea typeface="Calibri" panose="020F0502020204030204" pitchFamily="34" charset="0"/>
                          <a:cs typeface="Mangal" panose="02040503050203030202" pitchFamily="18" charset="0"/>
                        </a:rPr>
                        <a:t>Public welfare</a:t>
                      </a:r>
                      <a:endParaRPr lang="en-US" sz="1400">
                        <a:effectLst/>
                        <a:latin typeface="Calibri" panose="020F0502020204030204" pitchFamily="34" charset="0"/>
                        <a:ea typeface="Calibri" panose="020F0502020204030204" pitchFamily="34" charset="0"/>
                        <a:cs typeface="Mangal" panose="02040503050203030202" pitchFamily="18" charset="0"/>
                      </a:endParaRPr>
                    </a:p>
                  </a:txBody>
                  <a:tcPr marL="53667" marR="536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07000"/>
                        </a:lnSpc>
                        <a:spcBef>
                          <a:spcPts val="0"/>
                        </a:spcBef>
                        <a:spcAft>
                          <a:spcPts val="0"/>
                        </a:spcAft>
                      </a:pPr>
                      <a:r>
                        <a:rPr lang="en-US" sz="1400">
                          <a:effectLst/>
                          <a:latin typeface="Times New Roman" panose="02020603050405020304" pitchFamily="18" charset="0"/>
                          <a:ea typeface="Calibri" panose="020F0502020204030204" pitchFamily="34" charset="0"/>
                          <a:cs typeface="Mangal" panose="02040503050203030202" pitchFamily="18" charset="0"/>
                        </a:rPr>
                        <a:t>Profit maximization</a:t>
                      </a:r>
                      <a:endParaRPr lang="en-US" sz="1400">
                        <a:effectLst/>
                        <a:latin typeface="Calibri" panose="020F0502020204030204" pitchFamily="34" charset="0"/>
                        <a:ea typeface="Calibri" panose="020F0502020204030204" pitchFamily="34" charset="0"/>
                        <a:cs typeface="Mangal" panose="02040503050203030202" pitchFamily="18" charset="0"/>
                      </a:endParaRPr>
                    </a:p>
                  </a:txBody>
                  <a:tcPr marL="53667" marR="536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11069805"/>
                  </a:ext>
                </a:extLst>
              </a:tr>
              <a:tr h="435434">
                <a:tc>
                  <a:txBody>
                    <a:bodyPr/>
                    <a:lstStyle/>
                    <a:p>
                      <a:pPr marL="0" marR="0" algn="just">
                        <a:lnSpc>
                          <a:spcPct val="107000"/>
                        </a:lnSpc>
                        <a:spcBef>
                          <a:spcPts val="0"/>
                        </a:spcBef>
                        <a:spcAft>
                          <a:spcPts val="0"/>
                        </a:spcAft>
                      </a:pPr>
                      <a:r>
                        <a:rPr lang="en-US" sz="900">
                          <a:effectLst/>
                          <a:latin typeface="Times New Roman" panose="02020603050405020304" pitchFamily="18" charset="0"/>
                          <a:ea typeface="Calibri" panose="020F0502020204030204" pitchFamily="34" charset="0"/>
                          <a:cs typeface="Mangal" panose="02040503050203030202" pitchFamily="18" charset="0"/>
                        </a:rPr>
                        <a:t>9</a:t>
                      </a:r>
                      <a:endParaRPr lang="en-US" sz="900">
                        <a:effectLst/>
                        <a:latin typeface="Calibri" panose="020F0502020204030204" pitchFamily="34" charset="0"/>
                        <a:ea typeface="Calibri" panose="020F0502020204030204" pitchFamily="34" charset="0"/>
                        <a:cs typeface="Mangal" panose="02040503050203030202" pitchFamily="18" charset="0"/>
                      </a:endParaRPr>
                    </a:p>
                  </a:txBody>
                  <a:tcPr marL="53667" marR="536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07000"/>
                        </a:lnSpc>
                        <a:spcBef>
                          <a:spcPts val="0"/>
                        </a:spcBef>
                        <a:spcAft>
                          <a:spcPts val="0"/>
                        </a:spcAft>
                      </a:pPr>
                      <a:r>
                        <a:rPr lang="en-US" sz="1400" b="1">
                          <a:effectLst/>
                          <a:latin typeface="Times New Roman" panose="02020603050405020304" pitchFamily="18" charset="0"/>
                          <a:ea typeface="Calibri" panose="020F0502020204030204" pitchFamily="34" charset="0"/>
                          <a:cs typeface="Mangal" panose="02040503050203030202" pitchFamily="18" charset="0"/>
                        </a:rPr>
                        <a:t>Long-term/ short-term</a:t>
                      </a:r>
                      <a:endParaRPr lang="en-US" sz="1400">
                        <a:effectLst/>
                        <a:latin typeface="Calibri" panose="020F0502020204030204" pitchFamily="34" charset="0"/>
                        <a:ea typeface="Calibri" panose="020F0502020204030204" pitchFamily="34" charset="0"/>
                        <a:cs typeface="Mangal" panose="02040503050203030202" pitchFamily="18" charset="0"/>
                      </a:endParaRPr>
                    </a:p>
                  </a:txBody>
                  <a:tcPr marL="53667" marR="536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07000"/>
                        </a:lnSpc>
                        <a:spcBef>
                          <a:spcPts val="0"/>
                        </a:spcBef>
                        <a:spcAft>
                          <a:spcPts val="0"/>
                        </a:spcAft>
                      </a:pPr>
                      <a:r>
                        <a:rPr lang="en-US" sz="1400">
                          <a:effectLst/>
                          <a:latin typeface="Times New Roman" panose="02020603050405020304" pitchFamily="18" charset="0"/>
                          <a:ea typeface="Calibri" panose="020F0502020204030204" pitchFamily="34" charset="0"/>
                          <a:cs typeface="Mangal" panose="02040503050203030202" pitchFamily="18" charset="0"/>
                        </a:rPr>
                        <a:t>Long-term considerations due to objective of public welfare</a:t>
                      </a:r>
                      <a:endParaRPr lang="en-US" sz="1400">
                        <a:effectLst/>
                        <a:latin typeface="Calibri" panose="020F0502020204030204" pitchFamily="34" charset="0"/>
                        <a:ea typeface="Calibri" panose="020F0502020204030204" pitchFamily="34" charset="0"/>
                        <a:cs typeface="Mangal" panose="02040503050203030202" pitchFamily="18" charset="0"/>
                      </a:endParaRPr>
                    </a:p>
                  </a:txBody>
                  <a:tcPr marL="53667" marR="536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07000"/>
                        </a:lnSpc>
                        <a:spcBef>
                          <a:spcPts val="0"/>
                        </a:spcBef>
                        <a:spcAft>
                          <a:spcPts val="0"/>
                        </a:spcAft>
                      </a:pPr>
                      <a:r>
                        <a:rPr lang="en-US" sz="1400">
                          <a:effectLst/>
                          <a:latin typeface="Times New Roman" panose="02020603050405020304" pitchFamily="18" charset="0"/>
                          <a:ea typeface="Calibri" panose="020F0502020204030204" pitchFamily="34" charset="0"/>
                          <a:cs typeface="Mangal" panose="02040503050203030202" pitchFamily="18" charset="0"/>
                        </a:rPr>
                        <a:t>Short-term considerations or objective of quick returns on investment</a:t>
                      </a:r>
                      <a:endParaRPr lang="en-US" sz="1400">
                        <a:effectLst/>
                        <a:latin typeface="Calibri" panose="020F0502020204030204" pitchFamily="34" charset="0"/>
                        <a:ea typeface="Calibri" panose="020F0502020204030204" pitchFamily="34" charset="0"/>
                        <a:cs typeface="Mangal" panose="02040503050203030202" pitchFamily="18" charset="0"/>
                      </a:endParaRPr>
                    </a:p>
                  </a:txBody>
                  <a:tcPr marL="53667" marR="536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05656991"/>
                  </a:ext>
                </a:extLst>
              </a:tr>
              <a:tr h="452903">
                <a:tc>
                  <a:txBody>
                    <a:bodyPr/>
                    <a:lstStyle/>
                    <a:p>
                      <a:pPr marL="0" marR="0" algn="just">
                        <a:lnSpc>
                          <a:spcPct val="107000"/>
                        </a:lnSpc>
                        <a:spcBef>
                          <a:spcPts val="0"/>
                        </a:spcBef>
                        <a:spcAft>
                          <a:spcPts val="0"/>
                        </a:spcAft>
                      </a:pPr>
                      <a:r>
                        <a:rPr lang="en-US" sz="900">
                          <a:effectLst/>
                          <a:latin typeface="Times New Roman" panose="02020603050405020304" pitchFamily="18" charset="0"/>
                          <a:ea typeface="Calibri" panose="020F0502020204030204" pitchFamily="34" charset="0"/>
                          <a:cs typeface="Mangal" panose="02040503050203030202" pitchFamily="18" charset="0"/>
                        </a:rPr>
                        <a:t>10</a:t>
                      </a:r>
                      <a:endParaRPr lang="en-US" sz="900">
                        <a:effectLst/>
                        <a:latin typeface="Calibri" panose="020F0502020204030204" pitchFamily="34" charset="0"/>
                        <a:ea typeface="Calibri" panose="020F0502020204030204" pitchFamily="34" charset="0"/>
                        <a:cs typeface="Mangal" panose="02040503050203030202" pitchFamily="18" charset="0"/>
                      </a:endParaRPr>
                    </a:p>
                  </a:txBody>
                  <a:tcPr marL="53667" marR="536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07000"/>
                        </a:lnSpc>
                        <a:spcBef>
                          <a:spcPts val="0"/>
                        </a:spcBef>
                        <a:spcAft>
                          <a:spcPts val="0"/>
                        </a:spcAft>
                      </a:pPr>
                      <a:r>
                        <a:rPr lang="en-US" sz="1400" b="1">
                          <a:effectLst/>
                          <a:latin typeface="Times New Roman" panose="02020603050405020304" pitchFamily="18" charset="0"/>
                          <a:ea typeface="Calibri" panose="020F0502020204030204" pitchFamily="34" charset="0"/>
                          <a:cs typeface="Mangal" panose="02040503050203030202" pitchFamily="18" charset="0"/>
                        </a:rPr>
                        <a:t>Compulsive/voluntary methods</a:t>
                      </a:r>
                      <a:endParaRPr lang="en-US" sz="1400">
                        <a:effectLst/>
                        <a:latin typeface="Calibri" panose="020F0502020204030204" pitchFamily="34" charset="0"/>
                        <a:ea typeface="Calibri" panose="020F0502020204030204" pitchFamily="34" charset="0"/>
                        <a:cs typeface="Mangal" panose="02040503050203030202" pitchFamily="18" charset="0"/>
                      </a:endParaRPr>
                    </a:p>
                  </a:txBody>
                  <a:tcPr marL="53667" marR="536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07000"/>
                        </a:lnSpc>
                        <a:spcBef>
                          <a:spcPts val="0"/>
                        </a:spcBef>
                        <a:spcAft>
                          <a:spcPts val="0"/>
                        </a:spcAft>
                      </a:pPr>
                      <a:r>
                        <a:rPr lang="en-US" sz="1400">
                          <a:effectLst/>
                          <a:latin typeface="Times New Roman" panose="02020603050405020304" pitchFamily="18" charset="0"/>
                          <a:ea typeface="Calibri" panose="020F0502020204030204" pitchFamily="34" charset="0"/>
                          <a:cs typeface="Mangal" panose="02040503050203030202" pitchFamily="18" charset="0"/>
                        </a:rPr>
                        <a:t>Government follow compulsive methods, such as tax payment is compulsory</a:t>
                      </a:r>
                      <a:endParaRPr lang="en-US" sz="1400">
                        <a:effectLst/>
                        <a:latin typeface="Calibri" panose="020F0502020204030204" pitchFamily="34" charset="0"/>
                        <a:ea typeface="Calibri" panose="020F0502020204030204" pitchFamily="34" charset="0"/>
                        <a:cs typeface="Mangal" panose="02040503050203030202" pitchFamily="18" charset="0"/>
                      </a:endParaRPr>
                    </a:p>
                  </a:txBody>
                  <a:tcPr marL="53667" marR="536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07000"/>
                        </a:lnSpc>
                        <a:spcBef>
                          <a:spcPts val="0"/>
                        </a:spcBef>
                        <a:spcAft>
                          <a:spcPts val="0"/>
                        </a:spcAft>
                      </a:pPr>
                      <a:r>
                        <a:rPr lang="en-US" sz="1400" dirty="0">
                          <a:effectLst/>
                          <a:latin typeface="Times New Roman" panose="02020603050405020304" pitchFamily="18" charset="0"/>
                          <a:ea typeface="Calibri" panose="020F0502020204030204" pitchFamily="34" charset="0"/>
                          <a:cs typeface="Mangal" panose="02040503050203030202" pitchFamily="18" charset="0"/>
                        </a:rPr>
                        <a:t>Private individuals cannot make the people buy their products or invest in their companies</a:t>
                      </a:r>
                      <a:endParaRPr lang="en-US" sz="1400" dirty="0">
                        <a:effectLst/>
                        <a:latin typeface="Calibri" panose="020F0502020204030204" pitchFamily="34" charset="0"/>
                        <a:ea typeface="Calibri" panose="020F0502020204030204" pitchFamily="34" charset="0"/>
                        <a:cs typeface="Mangal" panose="02040503050203030202" pitchFamily="18" charset="0"/>
                      </a:endParaRPr>
                    </a:p>
                  </a:txBody>
                  <a:tcPr marL="53667" marR="536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39392829"/>
                  </a:ext>
                </a:extLst>
              </a:tr>
              <a:tr h="260165">
                <a:tc>
                  <a:txBody>
                    <a:bodyPr/>
                    <a:lstStyle/>
                    <a:p>
                      <a:pPr marL="0" marR="0" algn="just">
                        <a:lnSpc>
                          <a:spcPct val="107000"/>
                        </a:lnSpc>
                        <a:spcBef>
                          <a:spcPts val="0"/>
                        </a:spcBef>
                        <a:spcAft>
                          <a:spcPts val="0"/>
                        </a:spcAft>
                      </a:pPr>
                      <a:r>
                        <a:rPr lang="en-US" sz="900">
                          <a:effectLst/>
                          <a:latin typeface="Times New Roman" panose="02020603050405020304" pitchFamily="18" charset="0"/>
                          <a:ea typeface="Calibri" panose="020F0502020204030204" pitchFamily="34" charset="0"/>
                          <a:cs typeface="Mangal" panose="02040503050203030202" pitchFamily="18" charset="0"/>
                        </a:rPr>
                        <a:t>11</a:t>
                      </a:r>
                      <a:endParaRPr lang="en-US" sz="900">
                        <a:effectLst/>
                        <a:latin typeface="Calibri" panose="020F0502020204030204" pitchFamily="34" charset="0"/>
                        <a:ea typeface="Calibri" panose="020F0502020204030204" pitchFamily="34" charset="0"/>
                        <a:cs typeface="Mangal" panose="02040503050203030202" pitchFamily="18" charset="0"/>
                      </a:endParaRPr>
                    </a:p>
                  </a:txBody>
                  <a:tcPr marL="53667" marR="536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07000"/>
                        </a:lnSpc>
                        <a:spcBef>
                          <a:spcPts val="0"/>
                        </a:spcBef>
                        <a:spcAft>
                          <a:spcPts val="0"/>
                        </a:spcAft>
                      </a:pPr>
                      <a:r>
                        <a:rPr lang="en-US" sz="1400" b="1">
                          <a:effectLst/>
                          <a:latin typeface="Times New Roman" panose="02020603050405020304" pitchFamily="18" charset="0"/>
                          <a:ea typeface="Calibri" panose="020F0502020204030204" pitchFamily="34" charset="0"/>
                          <a:cs typeface="Mangal" panose="02040503050203030202" pitchFamily="18" charset="0"/>
                        </a:rPr>
                        <a:t>Transparency of budget</a:t>
                      </a:r>
                      <a:endParaRPr lang="en-US" sz="1400">
                        <a:effectLst/>
                        <a:latin typeface="Calibri" panose="020F0502020204030204" pitchFamily="34" charset="0"/>
                        <a:ea typeface="Calibri" panose="020F0502020204030204" pitchFamily="34" charset="0"/>
                        <a:cs typeface="Mangal" panose="02040503050203030202" pitchFamily="18" charset="0"/>
                      </a:endParaRPr>
                    </a:p>
                  </a:txBody>
                  <a:tcPr marL="53667" marR="536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07000"/>
                        </a:lnSpc>
                        <a:spcBef>
                          <a:spcPts val="0"/>
                        </a:spcBef>
                        <a:spcAft>
                          <a:spcPts val="0"/>
                        </a:spcAft>
                      </a:pPr>
                      <a:r>
                        <a:rPr lang="en-US" sz="1400">
                          <a:effectLst/>
                          <a:latin typeface="Times New Roman" panose="02020603050405020304" pitchFamily="18" charset="0"/>
                          <a:ea typeface="Calibri" panose="020F0502020204030204" pitchFamily="34" charset="0"/>
                          <a:cs typeface="Mangal" panose="02040503050203030202" pitchFamily="18" charset="0"/>
                        </a:rPr>
                        <a:t>Full transparency of government budget</a:t>
                      </a:r>
                      <a:endParaRPr lang="en-US" sz="1400">
                        <a:effectLst/>
                        <a:latin typeface="Calibri" panose="020F0502020204030204" pitchFamily="34" charset="0"/>
                        <a:ea typeface="Calibri" panose="020F0502020204030204" pitchFamily="34" charset="0"/>
                        <a:cs typeface="Mangal" panose="02040503050203030202" pitchFamily="18" charset="0"/>
                      </a:endParaRPr>
                    </a:p>
                  </a:txBody>
                  <a:tcPr marL="53667" marR="536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07000"/>
                        </a:lnSpc>
                        <a:spcBef>
                          <a:spcPts val="0"/>
                        </a:spcBef>
                        <a:spcAft>
                          <a:spcPts val="0"/>
                        </a:spcAft>
                      </a:pPr>
                      <a:r>
                        <a:rPr lang="en-US" sz="1400" dirty="0">
                          <a:effectLst/>
                          <a:latin typeface="Times New Roman" panose="02020603050405020304" pitchFamily="18" charset="0"/>
                          <a:ea typeface="Calibri" panose="020F0502020204030204" pitchFamily="34" charset="0"/>
                          <a:cs typeface="Mangal" panose="02040503050203030202" pitchFamily="18" charset="0"/>
                        </a:rPr>
                        <a:t>Budget is confidential</a:t>
                      </a:r>
                      <a:endParaRPr lang="en-US" sz="1400" dirty="0">
                        <a:effectLst/>
                        <a:latin typeface="Calibri" panose="020F0502020204030204" pitchFamily="34" charset="0"/>
                        <a:ea typeface="Calibri" panose="020F0502020204030204" pitchFamily="34" charset="0"/>
                        <a:cs typeface="Mangal" panose="02040503050203030202" pitchFamily="18" charset="0"/>
                      </a:endParaRPr>
                    </a:p>
                  </a:txBody>
                  <a:tcPr marL="53667" marR="536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93040627"/>
                  </a:ext>
                </a:extLst>
              </a:tr>
            </a:tbl>
          </a:graphicData>
        </a:graphic>
      </p:graphicFrame>
      <p:sp>
        <p:nvSpPr>
          <p:cNvPr id="5" name="Date Placeholder 4">
            <a:extLst>
              <a:ext uri="{FF2B5EF4-FFF2-40B4-BE49-F238E27FC236}">
                <a16:creationId xmlns:a16="http://schemas.microsoft.com/office/drawing/2014/main" id="{3F55A2DC-53BC-4058-B6C7-F733FDB6986A}"/>
              </a:ext>
            </a:extLst>
          </p:cNvPr>
          <p:cNvSpPr>
            <a:spLocks noGrp="1"/>
          </p:cNvSpPr>
          <p:nvPr>
            <p:ph type="dt" sz="half" idx="10"/>
          </p:nvPr>
        </p:nvSpPr>
        <p:spPr/>
        <p:txBody>
          <a:bodyPr/>
          <a:lstStyle/>
          <a:p>
            <a:fld id="{6BA7C896-603B-4763-9DB5-ED52140A8B90}" type="datetime1">
              <a:rPr lang="en-US" smtClean="0"/>
              <a:t>7/28/2020</a:t>
            </a:fld>
            <a:endParaRPr lang="en-US"/>
          </a:p>
        </p:txBody>
      </p:sp>
      <p:sp>
        <p:nvSpPr>
          <p:cNvPr id="6" name="Footer Placeholder 5">
            <a:extLst>
              <a:ext uri="{FF2B5EF4-FFF2-40B4-BE49-F238E27FC236}">
                <a16:creationId xmlns:a16="http://schemas.microsoft.com/office/drawing/2014/main" id="{5FCBC7A2-E7A7-420A-B2C7-3209A8F1D5F9}"/>
              </a:ext>
            </a:extLst>
          </p:cNvPr>
          <p:cNvSpPr>
            <a:spLocks noGrp="1"/>
          </p:cNvSpPr>
          <p:nvPr>
            <p:ph type="ftr" sz="quarter" idx="11"/>
          </p:nvPr>
        </p:nvSpPr>
        <p:spPr/>
        <p:txBody>
          <a:bodyPr/>
          <a:lstStyle/>
          <a:p>
            <a:r>
              <a:rPr lang="en-US"/>
              <a:t>prepared by Dr D P Sawant, Asso Prof, Dept of Economics, Sheth NKTT College</a:t>
            </a:r>
          </a:p>
        </p:txBody>
      </p:sp>
      <p:sp>
        <p:nvSpPr>
          <p:cNvPr id="7" name="Slide Number Placeholder 6">
            <a:extLst>
              <a:ext uri="{FF2B5EF4-FFF2-40B4-BE49-F238E27FC236}">
                <a16:creationId xmlns:a16="http://schemas.microsoft.com/office/drawing/2014/main" id="{691C7C37-63B6-445C-A98A-997F2E4F3743}"/>
              </a:ext>
            </a:extLst>
          </p:cNvPr>
          <p:cNvSpPr>
            <a:spLocks noGrp="1"/>
          </p:cNvSpPr>
          <p:nvPr>
            <p:ph type="sldNum" sz="quarter" idx="12"/>
          </p:nvPr>
        </p:nvSpPr>
        <p:spPr/>
        <p:txBody>
          <a:bodyPr/>
          <a:lstStyle/>
          <a:p>
            <a:fld id="{0B1139D2-0AC0-4838-AB2B-194A261775CC}" type="slidenum">
              <a:rPr lang="en-US" smtClean="0"/>
              <a:t>8</a:t>
            </a:fld>
            <a:endParaRPr lang="en-US"/>
          </a:p>
        </p:txBody>
      </p:sp>
    </p:spTree>
    <p:extLst>
      <p:ext uri="{BB962C8B-B14F-4D97-AF65-F5344CB8AC3E}">
        <p14:creationId xmlns:p14="http://schemas.microsoft.com/office/powerpoint/2010/main" val="41187848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5567BE-D3BC-4B46-981A-E4DA9A8E2062}"/>
              </a:ext>
            </a:extLst>
          </p:cNvPr>
          <p:cNvSpPr>
            <a:spLocks noGrp="1"/>
          </p:cNvSpPr>
          <p:nvPr>
            <p:ph type="title"/>
          </p:nvPr>
        </p:nvSpPr>
        <p:spPr/>
        <p:txBody>
          <a:bodyPr>
            <a:normAutofit fontScale="90000"/>
          </a:bodyPr>
          <a:lstStyle/>
          <a:p>
            <a:pPr marL="342900" lvl="0" indent="-342900" algn="ctr">
              <a:lnSpc>
                <a:spcPct val="107000"/>
              </a:lnSpc>
              <a:spcBef>
                <a:spcPts val="0"/>
              </a:spcBef>
              <a:spcAft>
                <a:spcPts val="800"/>
              </a:spcAft>
            </a:pPr>
            <a:r>
              <a:rPr lang="en-US" sz="3600" b="1" dirty="0">
                <a:solidFill>
                  <a:srgbClr val="FFC000"/>
                </a:solidFill>
                <a:latin typeface="Times New Roman" panose="02020603050405020304" pitchFamily="18" charset="0"/>
                <a:ea typeface="Calibri" panose="020F0502020204030204" pitchFamily="34" charset="0"/>
                <a:cs typeface="Mangal" panose="02040503050203030202" pitchFamily="18" charset="0"/>
              </a:rPr>
              <a:t>Market Failure</a:t>
            </a:r>
            <a:br>
              <a:rPr lang="en-US" sz="3600" dirty="0">
                <a:solidFill>
                  <a:prstClr val="black"/>
                </a:solidFill>
                <a:latin typeface="Calibri" panose="020F0502020204030204" pitchFamily="34" charset="0"/>
                <a:ea typeface="Calibri" panose="020F0502020204030204" pitchFamily="34" charset="0"/>
                <a:cs typeface="Mangal" panose="02040503050203030202" pitchFamily="18" charset="0"/>
              </a:rPr>
            </a:br>
            <a:endParaRPr lang="en-US" sz="3600" dirty="0"/>
          </a:p>
        </p:txBody>
      </p:sp>
      <p:sp>
        <p:nvSpPr>
          <p:cNvPr id="3" name="Content Placeholder 2">
            <a:extLst>
              <a:ext uri="{FF2B5EF4-FFF2-40B4-BE49-F238E27FC236}">
                <a16:creationId xmlns:a16="http://schemas.microsoft.com/office/drawing/2014/main" id="{68B23C92-2A24-40B7-93E3-7BF8E111F9C4}"/>
              </a:ext>
            </a:extLst>
          </p:cNvPr>
          <p:cNvSpPr>
            <a:spLocks noGrp="1"/>
          </p:cNvSpPr>
          <p:nvPr>
            <p:ph idx="1"/>
          </p:nvPr>
        </p:nvSpPr>
        <p:spPr/>
        <p:txBody>
          <a:bodyPr/>
          <a:lstStyle/>
          <a:p>
            <a:pPr marL="0" marR="0" lvl="0" indent="0" algn="just">
              <a:lnSpc>
                <a:spcPct val="107000"/>
              </a:lnSpc>
              <a:spcBef>
                <a:spcPts val="0"/>
              </a:spcBef>
              <a:spcAft>
                <a:spcPts val="800"/>
              </a:spcAft>
              <a:buNone/>
            </a:pPr>
            <a:r>
              <a:rPr lang="en-US" b="1" dirty="0">
                <a:latin typeface="Times New Roman" panose="02020603050405020304" pitchFamily="18" charset="0"/>
                <a:ea typeface="Calibri" panose="020F0502020204030204" pitchFamily="34" charset="0"/>
                <a:cs typeface="Mangal" panose="02040503050203030202" pitchFamily="18" charset="0"/>
              </a:rPr>
              <a:t>Meaning: </a:t>
            </a:r>
          </a:p>
          <a:p>
            <a:pPr marL="0" marR="0" lvl="0" indent="0" algn="just">
              <a:lnSpc>
                <a:spcPct val="107000"/>
              </a:lnSpc>
              <a:spcBef>
                <a:spcPts val="0"/>
              </a:spcBef>
              <a:spcAft>
                <a:spcPts val="800"/>
              </a:spcAft>
              <a:buNone/>
            </a:pPr>
            <a:r>
              <a:rPr lang="en-US" dirty="0">
                <a:latin typeface="Times New Roman" panose="02020603050405020304" pitchFamily="18" charset="0"/>
                <a:ea typeface="Calibri" panose="020F0502020204030204" pitchFamily="34" charset="0"/>
                <a:cs typeface="Mangal" panose="02040503050203030202" pitchFamily="18" charset="0"/>
              </a:rPr>
              <a:t>It refers to </a:t>
            </a:r>
            <a:r>
              <a:rPr lang="en-US" b="1" dirty="0">
                <a:latin typeface="Times New Roman" panose="02020603050405020304" pitchFamily="18" charset="0"/>
                <a:ea typeface="Calibri" panose="020F0502020204030204" pitchFamily="34" charset="0"/>
                <a:cs typeface="Mangal" panose="02040503050203030202" pitchFamily="18" charset="0"/>
              </a:rPr>
              <a:t>inefficient distribution </a:t>
            </a:r>
            <a:r>
              <a:rPr lang="en-US" dirty="0">
                <a:latin typeface="Times New Roman" panose="02020603050405020304" pitchFamily="18" charset="0"/>
                <a:ea typeface="Calibri" panose="020F0502020204030204" pitchFamily="34" charset="0"/>
                <a:cs typeface="Mangal" panose="02040503050203030202" pitchFamily="18" charset="0"/>
              </a:rPr>
              <a:t>of goods and services in a free market. price of a good is determined by its supply and demand forces. Market failure occurs due to disturbance in market forces, leading to disequilibrium. In other words, the demand for the good is not equal to its supply. </a:t>
            </a:r>
          </a:p>
          <a:p>
            <a:pPr marL="0" marR="0" lvl="0" indent="0" algn="just">
              <a:lnSpc>
                <a:spcPct val="107000"/>
              </a:lnSpc>
              <a:spcBef>
                <a:spcPts val="0"/>
              </a:spcBef>
              <a:spcAft>
                <a:spcPts val="800"/>
              </a:spcAft>
              <a:buNone/>
            </a:pPr>
            <a:r>
              <a:rPr lang="en-US" dirty="0">
                <a:latin typeface="Times New Roman" panose="02020603050405020304" pitchFamily="18" charset="0"/>
                <a:ea typeface="Calibri" panose="020F0502020204030204" pitchFamily="34" charset="0"/>
                <a:cs typeface="Mangal" panose="02040503050203030202" pitchFamily="18" charset="0"/>
              </a:rPr>
              <a:t>The </a:t>
            </a:r>
            <a:r>
              <a:rPr lang="en-US" b="1" dirty="0">
                <a:latin typeface="Times New Roman" panose="02020603050405020304" pitchFamily="18" charset="0"/>
                <a:ea typeface="Calibri" panose="020F0502020204030204" pitchFamily="34" charset="0"/>
                <a:cs typeface="Mangal" panose="02040503050203030202" pitchFamily="18" charset="0"/>
              </a:rPr>
              <a:t>distortions in market</a:t>
            </a:r>
            <a:r>
              <a:rPr lang="en-US" dirty="0">
                <a:latin typeface="Times New Roman" panose="02020603050405020304" pitchFamily="18" charset="0"/>
                <a:ea typeface="Calibri" panose="020F0502020204030204" pitchFamily="34" charset="0"/>
                <a:cs typeface="Mangal" panose="02040503050203030202" pitchFamily="18" charset="0"/>
              </a:rPr>
              <a:t>, may be in the forms of </a:t>
            </a:r>
            <a:r>
              <a:rPr lang="en-US" b="1" dirty="0">
                <a:latin typeface="Times New Roman" panose="02020603050405020304" pitchFamily="18" charset="0"/>
                <a:ea typeface="Calibri" panose="020F0502020204030204" pitchFamily="34" charset="0"/>
                <a:cs typeface="Mangal" panose="02040503050203030202" pitchFamily="18" charset="0"/>
              </a:rPr>
              <a:t>monopoly power, price limit, minimum wage requirement or government regulations.</a:t>
            </a:r>
            <a:endParaRPr lang="en-US" sz="2400" b="1" dirty="0">
              <a:latin typeface="Calibri" panose="020F0502020204030204" pitchFamily="34" charset="0"/>
              <a:ea typeface="Calibri" panose="020F0502020204030204" pitchFamily="34" charset="0"/>
              <a:cs typeface="Mangal" panose="02040503050203030202" pitchFamily="18" charset="0"/>
            </a:endParaRPr>
          </a:p>
          <a:p>
            <a:endParaRPr lang="en-US" dirty="0"/>
          </a:p>
        </p:txBody>
      </p:sp>
      <p:sp>
        <p:nvSpPr>
          <p:cNvPr id="4" name="Date Placeholder 3">
            <a:extLst>
              <a:ext uri="{FF2B5EF4-FFF2-40B4-BE49-F238E27FC236}">
                <a16:creationId xmlns:a16="http://schemas.microsoft.com/office/drawing/2014/main" id="{2A49274A-9E41-463D-96C9-550479735AAE}"/>
              </a:ext>
            </a:extLst>
          </p:cNvPr>
          <p:cNvSpPr>
            <a:spLocks noGrp="1"/>
          </p:cNvSpPr>
          <p:nvPr>
            <p:ph type="dt" sz="half" idx="10"/>
          </p:nvPr>
        </p:nvSpPr>
        <p:spPr/>
        <p:txBody>
          <a:bodyPr/>
          <a:lstStyle/>
          <a:p>
            <a:fld id="{6BB66847-F09F-4C5E-BC7D-F49000F4EE70}" type="datetime1">
              <a:rPr lang="en-US" smtClean="0"/>
              <a:t>7/28/2020</a:t>
            </a:fld>
            <a:endParaRPr lang="en-US"/>
          </a:p>
        </p:txBody>
      </p:sp>
      <p:sp>
        <p:nvSpPr>
          <p:cNvPr id="5" name="Footer Placeholder 4">
            <a:extLst>
              <a:ext uri="{FF2B5EF4-FFF2-40B4-BE49-F238E27FC236}">
                <a16:creationId xmlns:a16="http://schemas.microsoft.com/office/drawing/2014/main" id="{108436FF-6142-4E8C-A5DA-0CCB3C92EAB9}"/>
              </a:ext>
            </a:extLst>
          </p:cNvPr>
          <p:cNvSpPr>
            <a:spLocks noGrp="1"/>
          </p:cNvSpPr>
          <p:nvPr>
            <p:ph type="ftr" sz="quarter" idx="11"/>
          </p:nvPr>
        </p:nvSpPr>
        <p:spPr/>
        <p:txBody>
          <a:bodyPr/>
          <a:lstStyle/>
          <a:p>
            <a:r>
              <a:rPr lang="en-US"/>
              <a:t>prepared by Dr D P Sawant, Asso Prof, Dept of Economics, Sheth NKTT College</a:t>
            </a:r>
          </a:p>
        </p:txBody>
      </p:sp>
      <p:sp>
        <p:nvSpPr>
          <p:cNvPr id="6" name="Slide Number Placeholder 5">
            <a:extLst>
              <a:ext uri="{FF2B5EF4-FFF2-40B4-BE49-F238E27FC236}">
                <a16:creationId xmlns:a16="http://schemas.microsoft.com/office/drawing/2014/main" id="{E7D23FDC-6499-49AE-8D87-E621A9ED0FB2}"/>
              </a:ext>
            </a:extLst>
          </p:cNvPr>
          <p:cNvSpPr>
            <a:spLocks noGrp="1"/>
          </p:cNvSpPr>
          <p:nvPr>
            <p:ph type="sldNum" sz="quarter" idx="12"/>
          </p:nvPr>
        </p:nvSpPr>
        <p:spPr/>
        <p:txBody>
          <a:bodyPr/>
          <a:lstStyle/>
          <a:p>
            <a:fld id="{0B1139D2-0AC0-4838-AB2B-194A261775CC}" type="slidenum">
              <a:rPr lang="en-US" smtClean="0"/>
              <a:t>9</a:t>
            </a:fld>
            <a:endParaRPr lang="en-US"/>
          </a:p>
        </p:txBody>
      </p:sp>
    </p:spTree>
    <p:extLst>
      <p:ext uri="{BB962C8B-B14F-4D97-AF65-F5344CB8AC3E}">
        <p14:creationId xmlns:p14="http://schemas.microsoft.com/office/powerpoint/2010/main" val="154146683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533</TotalTime>
  <Words>3768</Words>
  <Application>Microsoft Office PowerPoint</Application>
  <PresentationFormat>Widescreen</PresentationFormat>
  <Paragraphs>361</Paragraphs>
  <Slides>27</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27</vt:i4>
      </vt:variant>
    </vt:vector>
  </HeadingPairs>
  <TitlesOfParts>
    <vt:vector size="35" baseType="lpstr">
      <vt:lpstr>Arial</vt:lpstr>
      <vt:lpstr>Calibri</vt:lpstr>
      <vt:lpstr>Century Gothic</vt:lpstr>
      <vt:lpstr>Symbol</vt:lpstr>
      <vt:lpstr>Times New Roman</vt:lpstr>
      <vt:lpstr>Times New Roman,Bold</vt:lpstr>
      <vt:lpstr>Wingdings 3</vt:lpstr>
      <vt:lpstr>Ion Boardroom</vt:lpstr>
      <vt:lpstr>SHETH NKTT COLLEGE OF COMMERCE &amp; SHETH JTT COLLEGE OF ARTS, THANE DEPARTMENT OF ECONOMICS WECOME  SYBA STUDENTS (Sem-III) 2020-21</vt:lpstr>
      <vt:lpstr>Syllabus of Economics-IV (SEM-III)</vt:lpstr>
      <vt:lpstr>Public Finance- Module-I </vt:lpstr>
      <vt:lpstr>What is Public finance?</vt:lpstr>
      <vt:lpstr>Need to study the Public finance</vt:lpstr>
      <vt:lpstr>Scope of Public Finance  </vt:lpstr>
      <vt:lpstr>Functions of Public Finance</vt:lpstr>
      <vt:lpstr>Public Finance versus Private Finance</vt:lpstr>
      <vt:lpstr>Market Failure </vt:lpstr>
      <vt:lpstr>Causes of Market Failure </vt:lpstr>
      <vt:lpstr>Difference between Public Good and Private Good </vt:lpstr>
      <vt:lpstr>Externalities </vt:lpstr>
      <vt:lpstr>Efficiency and equity trade off </vt:lpstr>
      <vt:lpstr>Sound Finance and Functional Finance </vt:lpstr>
      <vt:lpstr>Characteristics of a Sound Finance </vt:lpstr>
      <vt:lpstr>Characteristics of a sound finance</vt:lpstr>
      <vt:lpstr>Functional Finance</vt:lpstr>
      <vt:lpstr>Principles of Functional Finance </vt:lpstr>
      <vt:lpstr>Three rules to be followed by the Government </vt:lpstr>
      <vt:lpstr>True or False</vt:lpstr>
      <vt:lpstr>True or false</vt:lpstr>
      <vt:lpstr>True or False</vt:lpstr>
      <vt:lpstr>Match the Columns</vt:lpstr>
      <vt:lpstr>Questions</vt:lpstr>
      <vt:lpstr>References: </vt:lpstr>
      <vt:lpstr>Thank you all…..</vt:lpstr>
      <vt:lpstr>Assignment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SHETH NKTT COLLEGE OF COMMERCE &amp; SHETH JTT COLLEGE OF ARTS, THANE DEPARTMENT OF ECONOMICS WECOME  SYBA STUDENTS (Sem-III) 2020-21</dc:title>
  <dc:creator>Yatin Sawant</dc:creator>
  <cp:lastModifiedBy>Yatin Sawant</cp:lastModifiedBy>
  <cp:revision>23</cp:revision>
  <dcterms:created xsi:type="dcterms:W3CDTF">2020-07-13T15:10:12Z</dcterms:created>
  <dcterms:modified xsi:type="dcterms:W3CDTF">2020-07-28T13:47:40Z</dcterms:modified>
</cp:coreProperties>
</file>