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20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85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09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977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54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226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872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57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79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25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515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9587-8916-4B8C-9BD6-6A1489E73949}" type="datetimeFigureOut">
              <a:rPr lang="en-IN" smtClean="0"/>
              <a:t>24-03-2019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6719-55AF-43A6-BA4D-EA035F3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58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GIS Unit 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23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Regular tessellations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596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In a regular tessellation, the cells are the </a:t>
            </a:r>
            <a:r>
              <a:rPr lang="en-IN" dirty="0" smtClean="0"/>
              <a:t>same shape </a:t>
            </a:r>
            <a:r>
              <a:rPr lang="en-IN" dirty="0"/>
              <a:t>and size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field attribute value assigned to a cell is associated with the entire area </a:t>
            </a:r>
            <a:r>
              <a:rPr lang="en-IN" dirty="0" smtClean="0"/>
              <a:t>occupied by </a:t>
            </a:r>
            <a:r>
              <a:rPr lang="en-IN" dirty="0"/>
              <a:t>the cell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three most </a:t>
            </a:r>
            <a:r>
              <a:rPr lang="en-IN" dirty="0"/>
              <a:t>common regular </a:t>
            </a:r>
            <a:r>
              <a:rPr lang="en-IN" dirty="0" smtClean="0"/>
              <a:t>tessellation types</a:t>
            </a:r>
            <a:r>
              <a:rPr lang="en-IN" dirty="0"/>
              <a:t>: </a:t>
            </a:r>
            <a:r>
              <a:rPr lang="en-IN" dirty="0" smtClean="0"/>
              <a:t>square cells</a:t>
            </a:r>
            <a:r>
              <a:rPr lang="en-IN" dirty="0"/>
              <a:t>, hexagonal cells, </a:t>
            </a:r>
            <a:r>
              <a:rPr lang="en-IN" dirty="0" smtClean="0"/>
              <a:t>and triangular </a:t>
            </a:r>
            <a:r>
              <a:rPr lang="en-IN" dirty="0"/>
              <a:t>cells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These </a:t>
            </a:r>
            <a:r>
              <a:rPr lang="en-IN" dirty="0"/>
              <a:t>tessellations are known under various names in different GIS packages, but most frequently as </a:t>
            </a:r>
            <a:r>
              <a:rPr lang="en-IN" dirty="0" err="1"/>
              <a:t>rasters</a:t>
            </a:r>
            <a:r>
              <a:rPr lang="en-IN" dirty="0"/>
              <a:t>.</a:t>
            </a:r>
          </a:p>
          <a:p>
            <a:pPr algn="just"/>
            <a:endParaRPr lang="en-IN" dirty="0" smtClean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089" y="4053953"/>
            <a:ext cx="82105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1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Irregular tessellations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more </a:t>
            </a:r>
            <a:r>
              <a:rPr lang="en-IN" dirty="0" smtClean="0"/>
              <a:t>adaptive to geographic phenomena</a:t>
            </a:r>
          </a:p>
          <a:p>
            <a:r>
              <a:rPr lang="en-IN" dirty="0"/>
              <a:t>region </a:t>
            </a:r>
            <a:r>
              <a:rPr lang="en-IN" dirty="0" err="1" smtClean="0"/>
              <a:t>quadtree</a:t>
            </a:r>
            <a:r>
              <a:rPr lang="en-IN" dirty="0" smtClean="0"/>
              <a:t> </a:t>
            </a:r>
          </a:p>
          <a:p>
            <a:r>
              <a:rPr lang="en-IN" dirty="0"/>
              <a:t>It is based on </a:t>
            </a:r>
            <a:r>
              <a:rPr lang="en-IN" dirty="0" smtClean="0"/>
              <a:t>a regular </a:t>
            </a:r>
            <a:r>
              <a:rPr lang="en-IN" dirty="0"/>
              <a:t>tessellation of square cells, but takes advantage of cases where </a:t>
            </a:r>
            <a:r>
              <a:rPr lang="en-IN" dirty="0" smtClean="0"/>
              <a:t>neighbouring cells </a:t>
            </a:r>
            <a:r>
              <a:rPr lang="en-IN" dirty="0"/>
              <a:t>have the same field value, so that they can together be </a:t>
            </a:r>
            <a:r>
              <a:rPr lang="en-IN" dirty="0" smtClean="0"/>
              <a:t>represented as </a:t>
            </a:r>
            <a:r>
              <a:rPr lang="en-IN" dirty="0"/>
              <a:t>one bigger cell</a:t>
            </a:r>
            <a:r>
              <a:rPr lang="en-IN" dirty="0" smtClean="0"/>
              <a:t>.</a:t>
            </a:r>
          </a:p>
          <a:p>
            <a:r>
              <a:rPr lang="en-IN" dirty="0"/>
              <a:t>It shows a </a:t>
            </a:r>
            <a:r>
              <a:rPr lang="en-IN" dirty="0" err="1"/>
              <a:t>Quadtrees</a:t>
            </a:r>
            <a:endParaRPr lang="en-IN" dirty="0"/>
          </a:p>
          <a:p>
            <a:r>
              <a:rPr lang="en-IN" dirty="0"/>
              <a:t>small 8  8 raster with three possible field values: white, green and blue. The</a:t>
            </a:r>
          </a:p>
          <a:p>
            <a:r>
              <a:rPr lang="en-IN" dirty="0" err="1"/>
              <a:t>quadtree</a:t>
            </a:r>
            <a:r>
              <a:rPr lang="en-IN" dirty="0"/>
              <a:t> that represents this raster is constructed by repeatedly splitting up the</a:t>
            </a:r>
          </a:p>
          <a:p>
            <a:r>
              <a:rPr lang="en-IN" dirty="0"/>
              <a:t>area into four quadrants, which are called NW, NE, SE, </a:t>
            </a:r>
            <a:r>
              <a:rPr lang="en-IN" dirty="0" smtClean="0"/>
              <a:t>SW</a:t>
            </a:r>
          </a:p>
          <a:p>
            <a:r>
              <a:rPr lang="en-IN" dirty="0"/>
              <a:t>The procedure produces an upside-down, tree-like structure, known as a</a:t>
            </a:r>
          </a:p>
          <a:p>
            <a:r>
              <a:rPr lang="en-IN" dirty="0" err="1"/>
              <a:t>quadtree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45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26" y="736980"/>
            <a:ext cx="11827562" cy="46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0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4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Geographic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Not </a:t>
            </a:r>
            <a:r>
              <a:rPr lang="en-IN" dirty="0"/>
              <a:t>present everywhere in the study </a:t>
            </a:r>
            <a:r>
              <a:rPr lang="en-IN" dirty="0" smtClean="0"/>
              <a:t>area</a:t>
            </a:r>
          </a:p>
          <a:p>
            <a:pPr algn="just"/>
            <a:r>
              <a:rPr lang="en-IN" dirty="0"/>
              <a:t>O</a:t>
            </a:r>
            <a:r>
              <a:rPr lang="en-IN" dirty="0" smtClean="0"/>
              <a:t>bjects are usually easily distinguished and named, and their position in space is determined by a combination of one or more of the following parameters:</a:t>
            </a:r>
          </a:p>
          <a:p>
            <a:pPr lvl="1" algn="just"/>
            <a:r>
              <a:rPr lang="en-IN" dirty="0" smtClean="0"/>
              <a:t> Location (where is it?)</a:t>
            </a:r>
          </a:p>
          <a:p>
            <a:pPr lvl="1" algn="just"/>
            <a:r>
              <a:rPr lang="en-IN" dirty="0" smtClean="0"/>
              <a:t> Shape (what form is it?)</a:t>
            </a:r>
          </a:p>
          <a:p>
            <a:pPr lvl="1" algn="just"/>
            <a:r>
              <a:rPr lang="en-IN" dirty="0" smtClean="0"/>
              <a:t>Size (how big is it?)</a:t>
            </a:r>
          </a:p>
          <a:p>
            <a:pPr lvl="1" algn="just"/>
            <a:r>
              <a:rPr lang="en-IN" dirty="0" smtClean="0"/>
              <a:t>Orientation (in which direction is it facing?)</a:t>
            </a:r>
          </a:p>
          <a:p>
            <a:pPr algn="just"/>
            <a:r>
              <a:rPr lang="en-IN" dirty="0"/>
              <a:t>How we want to use the information about a geographic object </a:t>
            </a:r>
            <a:r>
              <a:rPr lang="en-IN" dirty="0" smtClean="0"/>
              <a:t>determines which </a:t>
            </a:r>
            <a:r>
              <a:rPr lang="en-IN" dirty="0"/>
              <a:t>of the four above parameters is required to represent it.</a:t>
            </a:r>
            <a:endParaRPr lang="en-IN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44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Geographic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In-car </a:t>
            </a:r>
            <a:r>
              <a:rPr lang="en-IN" dirty="0"/>
              <a:t>navigation </a:t>
            </a:r>
            <a:r>
              <a:rPr lang="en-IN" dirty="0" smtClean="0"/>
              <a:t>system </a:t>
            </a:r>
            <a:r>
              <a:rPr lang="en-IN" dirty="0" smtClean="0">
                <a:sym typeface="Wingdings" panose="05000000000000000000" pitchFamily="2" charset="2"/>
              </a:rPr>
              <a:t> </a:t>
            </a:r>
            <a:r>
              <a:rPr lang="en-IN" dirty="0">
                <a:sym typeface="Wingdings" panose="05000000000000000000" pitchFamily="2" charset="2"/>
              </a:rPr>
              <a:t>P</a:t>
            </a:r>
            <a:r>
              <a:rPr lang="en-IN" dirty="0" smtClean="0"/>
              <a:t>etrol stations </a:t>
            </a:r>
            <a:r>
              <a:rPr lang="en-IN" dirty="0" smtClean="0">
                <a:sym typeface="Wingdings" panose="05000000000000000000" pitchFamily="2" charset="2"/>
              </a:rPr>
              <a:t> </a:t>
            </a:r>
            <a:r>
              <a:rPr lang="en-IN" dirty="0" smtClean="0"/>
              <a:t>where </a:t>
            </a:r>
            <a:r>
              <a:rPr lang="en-IN" dirty="0"/>
              <a:t>they are. Thus, location alone is enough to </a:t>
            </a:r>
            <a:r>
              <a:rPr lang="en-IN" dirty="0" smtClean="0"/>
              <a:t>describe. shape</a:t>
            </a:r>
            <a:r>
              <a:rPr lang="en-IN" dirty="0"/>
              <a:t>, size and orientation are not necessarily relevant.</a:t>
            </a:r>
          </a:p>
          <a:p>
            <a:r>
              <a:rPr lang="en-IN" dirty="0"/>
              <a:t>R</a:t>
            </a:r>
            <a:r>
              <a:rPr lang="en-IN" dirty="0" smtClean="0"/>
              <a:t>oads </a:t>
            </a:r>
            <a:r>
              <a:rPr lang="en-IN" dirty="0" smtClean="0">
                <a:sym typeface="Wingdings" panose="05000000000000000000" pitchFamily="2" charset="2"/>
              </a:rPr>
              <a:t></a:t>
            </a:r>
            <a:r>
              <a:rPr lang="en-IN" dirty="0" smtClean="0"/>
              <a:t>notion </a:t>
            </a:r>
            <a:r>
              <a:rPr lang="en-IN" dirty="0"/>
              <a:t>of location (where does it begin and end), shape (how many lanes does </a:t>
            </a:r>
            <a:r>
              <a:rPr lang="en-IN" dirty="0" smtClean="0"/>
              <a:t>it have</a:t>
            </a:r>
            <a:r>
              <a:rPr lang="en-IN" dirty="0"/>
              <a:t>), size (how far can one travel on it) and orientation (in which direction </a:t>
            </a:r>
            <a:r>
              <a:rPr lang="en-IN" dirty="0" smtClean="0"/>
              <a:t>can one </a:t>
            </a:r>
            <a:r>
              <a:rPr lang="en-IN" dirty="0"/>
              <a:t>travel on it) seem to be relevant information components.</a:t>
            </a:r>
          </a:p>
        </p:txBody>
      </p:sp>
    </p:spTree>
    <p:extLst>
      <p:ext uri="{BB962C8B-B14F-4D97-AF65-F5344CB8AC3E}">
        <p14:creationId xmlns:p14="http://schemas.microsoft.com/office/powerpoint/2010/main" val="88525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Geographic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We usually do not study geographic objects in isolation, but more often we </a:t>
            </a:r>
            <a:r>
              <a:rPr lang="en-IN" dirty="0" smtClean="0"/>
              <a:t>look at </a:t>
            </a:r>
            <a:r>
              <a:rPr lang="en-IN" dirty="0"/>
              <a:t>collections of objects viewed as a </a:t>
            </a:r>
            <a:r>
              <a:rPr lang="en-IN" dirty="0" smtClean="0"/>
              <a:t>unit</a:t>
            </a:r>
            <a:endParaRPr lang="en-IN" dirty="0"/>
          </a:p>
          <a:p>
            <a:r>
              <a:rPr lang="en-IN" dirty="0" err="1" smtClean="0"/>
              <a:t>E.g</a:t>
            </a:r>
            <a:r>
              <a:rPr lang="en-IN" dirty="0" smtClean="0"/>
              <a:t> </a:t>
            </a:r>
            <a:r>
              <a:rPr lang="en-IN" dirty="0"/>
              <a:t>forest plots form forests, groups of parcels form suburbs, </a:t>
            </a:r>
            <a:r>
              <a:rPr lang="en-IN" dirty="0" smtClean="0"/>
              <a:t>roads </a:t>
            </a:r>
            <a:r>
              <a:rPr lang="en-IN" dirty="0"/>
              <a:t>form a road </a:t>
            </a:r>
            <a:r>
              <a:rPr lang="en-IN" dirty="0" smtClean="0"/>
              <a:t>network</a:t>
            </a:r>
          </a:p>
          <a:p>
            <a:r>
              <a:rPr lang="en-IN" dirty="0"/>
              <a:t>D</a:t>
            </a:r>
            <a:r>
              <a:rPr lang="en-IN" dirty="0" smtClean="0"/>
              <a:t>ifferent </a:t>
            </a:r>
            <a:r>
              <a:rPr lang="en-IN" dirty="0"/>
              <a:t>objects do not occupy the same </a:t>
            </a:r>
            <a:r>
              <a:rPr lang="en-IN" dirty="0" smtClean="0"/>
              <a:t>location</a:t>
            </a:r>
          </a:p>
          <a:p>
            <a:r>
              <a:rPr lang="en-IN" dirty="0"/>
              <a:t>T</a:t>
            </a:r>
            <a:r>
              <a:rPr lang="en-IN" dirty="0" smtClean="0"/>
              <a:t>his </a:t>
            </a:r>
            <a:r>
              <a:rPr lang="en-IN" dirty="0"/>
              <a:t>natural </a:t>
            </a:r>
            <a:r>
              <a:rPr lang="en-IN" dirty="0" smtClean="0"/>
              <a:t>law of </a:t>
            </a:r>
            <a:r>
              <a:rPr lang="en-IN" dirty="0"/>
              <a:t>‘mutual non-overlap’ has been a guiding principle in the design of </a:t>
            </a:r>
            <a:r>
              <a:rPr lang="en-IN" dirty="0" smtClean="0"/>
              <a:t>computer representations </a:t>
            </a:r>
            <a:r>
              <a:rPr lang="en-IN" dirty="0"/>
              <a:t>of geographic </a:t>
            </a:r>
            <a:r>
              <a:rPr lang="en-IN" dirty="0" smtClean="0"/>
              <a:t>phenomena</a:t>
            </a:r>
            <a:endParaRPr lang="en-IN" dirty="0"/>
          </a:p>
          <a:p>
            <a:r>
              <a:rPr lang="en-IN" dirty="0" smtClean="0"/>
              <a:t>We can study graphic </a:t>
            </a:r>
            <a:r>
              <a:rPr lang="en-IN" dirty="0"/>
              <a:t>phenomena at this more aggregated level and look at characteristics </a:t>
            </a:r>
            <a:r>
              <a:rPr lang="en-IN" dirty="0" smtClean="0"/>
              <a:t>like </a:t>
            </a:r>
            <a:r>
              <a:rPr lang="en-IN" dirty="0"/>
              <a:t>coverage, connectedness, and capacity</a:t>
            </a:r>
          </a:p>
        </p:txBody>
      </p:sp>
    </p:spTree>
    <p:extLst>
      <p:ext uri="{BB962C8B-B14F-4D97-AF65-F5344CB8AC3E}">
        <p14:creationId xmlns:p14="http://schemas.microsoft.com/office/powerpoint/2010/main" val="150409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Geographic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Which part of the road network is within 5 km of a petrol station?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(A coverage </a:t>
            </a:r>
            <a:r>
              <a:rPr lang="en-IN" dirty="0"/>
              <a:t>question)</a:t>
            </a:r>
          </a:p>
          <a:p>
            <a:r>
              <a:rPr lang="en-IN" dirty="0"/>
              <a:t> What is the shortest route between two cities via the road network? (</a:t>
            </a:r>
            <a:r>
              <a:rPr lang="en-IN" dirty="0" smtClean="0"/>
              <a:t>A connectedness </a:t>
            </a:r>
            <a:r>
              <a:rPr lang="en-IN" dirty="0"/>
              <a:t>question</a:t>
            </a:r>
            <a:r>
              <a:rPr lang="en-IN" dirty="0" smtClean="0"/>
              <a:t>)</a:t>
            </a:r>
          </a:p>
          <a:p>
            <a:r>
              <a:rPr lang="en-IN" dirty="0"/>
              <a:t>How many cars can optimally travel from one city to another in an hour?</a:t>
            </a:r>
          </a:p>
          <a:p>
            <a:pPr marL="0" indent="0">
              <a:buNone/>
            </a:pPr>
            <a:r>
              <a:rPr lang="en-IN" dirty="0" smtClean="0"/>
              <a:t>   (</a:t>
            </a:r>
            <a:r>
              <a:rPr lang="en-IN" dirty="0"/>
              <a:t>A capacity question)</a:t>
            </a:r>
          </a:p>
        </p:txBody>
      </p:sp>
    </p:spTree>
    <p:extLst>
      <p:ext uri="{BB962C8B-B14F-4D97-AF65-F5344CB8AC3E}">
        <p14:creationId xmlns:p14="http://schemas.microsoft.com/office/powerpoint/2010/main" val="247198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Boundaries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Location, shape and size are fully determined if we know an area’s </a:t>
            </a:r>
            <a:r>
              <a:rPr lang="en-IN" dirty="0" smtClean="0"/>
              <a:t>boundary, so </a:t>
            </a:r>
            <a:r>
              <a:rPr lang="en-IN" dirty="0"/>
              <a:t>the boundary is a good candidate for representing it. </a:t>
            </a:r>
            <a:endParaRPr lang="en-IN" dirty="0" smtClean="0"/>
          </a:p>
          <a:p>
            <a:pPr algn="just"/>
            <a:r>
              <a:rPr lang="en-IN" dirty="0" smtClean="0"/>
              <a:t>Crisp and fuzzy boundaries</a:t>
            </a:r>
          </a:p>
          <a:p>
            <a:pPr algn="just"/>
            <a:r>
              <a:rPr lang="en-IN" dirty="0"/>
              <a:t>C</a:t>
            </a:r>
            <a:r>
              <a:rPr lang="en-IN" dirty="0" smtClean="0"/>
              <a:t>risp </a:t>
            </a:r>
            <a:r>
              <a:rPr lang="en-IN" dirty="0"/>
              <a:t>boundary </a:t>
            </a:r>
            <a:r>
              <a:rPr lang="en-IN" dirty="0" smtClean="0">
                <a:sym typeface="Wingdings" panose="05000000000000000000" pitchFamily="2" charset="2"/>
              </a:rPr>
              <a:t> precise, </a:t>
            </a:r>
            <a:r>
              <a:rPr lang="en-IN" dirty="0" err="1" smtClean="0">
                <a:sym typeface="Wingdings" panose="05000000000000000000" pitchFamily="2" charset="2"/>
              </a:rPr>
              <a:t>distict</a:t>
            </a:r>
            <a:r>
              <a:rPr lang="en-IN" dirty="0" smtClean="0">
                <a:sym typeface="Wingdings" panose="05000000000000000000" pitchFamily="2" charset="2"/>
              </a:rPr>
              <a:t> zone of change, represented by distinct lines that </a:t>
            </a:r>
            <a:r>
              <a:rPr lang="en-IN" dirty="0" err="1" smtClean="0">
                <a:sym typeface="Wingdings" panose="05000000000000000000" pitchFamily="2" charset="2"/>
              </a:rPr>
              <a:t>seperates</a:t>
            </a:r>
            <a:r>
              <a:rPr lang="en-IN" dirty="0" smtClean="0">
                <a:sym typeface="Wingdings" panose="05000000000000000000" pitchFamily="2" charset="2"/>
              </a:rPr>
              <a:t> various regions of the data</a:t>
            </a:r>
            <a:endParaRPr lang="en-IN" dirty="0" smtClean="0"/>
          </a:p>
          <a:p>
            <a:pPr algn="just"/>
            <a:r>
              <a:rPr lang="en-IN" dirty="0" smtClean="0"/>
              <a:t>Fuzzy boundary </a:t>
            </a:r>
            <a:r>
              <a:rPr lang="en-IN" dirty="0" smtClean="0">
                <a:sym typeface="Wingdings" panose="05000000000000000000" pitchFamily="2" charset="2"/>
              </a:rPr>
              <a:t>imprecise </a:t>
            </a:r>
            <a:r>
              <a:rPr lang="en-IN" dirty="0" smtClean="0"/>
              <a:t>an </a:t>
            </a:r>
            <a:r>
              <a:rPr lang="en-IN" dirty="0"/>
              <a:t>area of </a:t>
            </a:r>
            <a:r>
              <a:rPr lang="en-IN" dirty="0" smtClean="0"/>
              <a:t>transition</a:t>
            </a:r>
            <a:r>
              <a:rPr lang="en-IN" dirty="0" smtClean="0">
                <a:sym typeface="Wingdings" panose="05000000000000000000" pitchFamily="2" charset="2"/>
              </a:rPr>
              <a:t> broader region </a:t>
            </a:r>
            <a:r>
              <a:rPr lang="en-IN" smtClean="0">
                <a:sym typeface="Wingdings" panose="05000000000000000000" pitchFamily="2" charset="2"/>
              </a:rPr>
              <a:t>of change </a:t>
            </a:r>
            <a:endParaRPr lang="en-IN" dirty="0"/>
          </a:p>
          <a:p>
            <a:pPr algn="just"/>
            <a:r>
              <a:rPr lang="en-IN" dirty="0" smtClean="0"/>
              <a:t>crisp </a:t>
            </a:r>
            <a:r>
              <a:rPr lang="en-IN" dirty="0"/>
              <a:t>boundaries are more common in </a:t>
            </a:r>
            <a:r>
              <a:rPr lang="en-IN" dirty="0" smtClean="0"/>
              <a:t>man-made phenomena</a:t>
            </a:r>
            <a:r>
              <a:rPr lang="en-IN" dirty="0"/>
              <a:t>, whereas fuzzy boundaries are more common with natural phenomena</a:t>
            </a:r>
          </a:p>
        </p:txBody>
      </p:sp>
    </p:spTree>
    <p:extLst>
      <p:ext uri="{BB962C8B-B14F-4D97-AF65-F5344CB8AC3E}">
        <p14:creationId xmlns:p14="http://schemas.microsoft.com/office/powerpoint/2010/main" val="223888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Computer representations of geographic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In order to represent such a phenomenon faithfully in </a:t>
            </a:r>
            <a:r>
              <a:rPr lang="en-IN" dirty="0" smtClean="0"/>
              <a:t>computer memory</a:t>
            </a:r>
            <a:r>
              <a:rPr lang="en-IN" dirty="0"/>
              <a:t>, we could either:</a:t>
            </a:r>
          </a:p>
          <a:p>
            <a:r>
              <a:rPr lang="en-IN" dirty="0" smtClean="0"/>
              <a:t>Try </a:t>
            </a:r>
            <a:r>
              <a:rPr lang="en-IN" dirty="0"/>
              <a:t>to store as many (location; elevation) observation pairs as possible, or</a:t>
            </a:r>
          </a:p>
          <a:p>
            <a:r>
              <a:rPr lang="en-IN" dirty="0" smtClean="0"/>
              <a:t> Try </a:t>
            </a:r>
            <a:r>
              <a:rPr lang="en-IN" dirty="0"/>
              <a:t>to find a symbolic </a:t>
            </a:r>
            <a:r>
              <a:rPr lang="en-IN" dirty="0" smtClean="0"/>
              <a:t>representation</a:t>
            </a:r>
          </a:p>
          <a:p>
            <a:r>
              <a:rPr lang="en-IN" dirty="0" smtClean="0"/>
              <a:t>Drawbacks: </a:t>
            </a:r>
          </a:p>
          <a:p>
            <a:r>
              <a:rPr lang="en-IN" dirty="0" smtClean="0"/>
              <a:t>Infinitely many locations</a:t>
            </a:r>
          </a:p>
          <a:p>
            <a:r>
              <a:rPr lang="en-IN" dirty="0"/>
              <a:t>difficult to </a:t>
            </a:r>
            <a:r>
              <a:rPr lang="en-IN" dirty="0" smtClean="0"/>
              <a:t>derive a </a:t>
            </a:r>
            <a:r>
              <a:rPr lang="en-IN" dirty="0"/>
              <a:t>function for larger </a:t>
            </a:r>
            <a:r>
              <a:rPr lang="en-IN" dirty="0" smtClean="0"/>
              <a:t>areas</a:t>
            </a:r>
          </a:p>
          <a:p>
            <a:r>
              <a:rPr lang="en-IN" dirty="0" smtClean="0"/>
              <a:t>To overcome this </a:t>
            </a:r>
            <a:r>
              <a:rPr lang="en-IN" dirty="0"/>
              <a:t>w</a:t>
            </a:r>
            <a:r>
              <a:rPr lang="en-IN" dirty="0" smtClean="0"/>
              <a:t>e </a:t>
            </a:r>
            <a:r>
              <a:rPr lang="en-IN" dirty="0"/>
              <a:t>store a finite, but </a:t>
            </a:r>
            <a:r>
              <a:rPr lang="en-IN" dirty="0" smtClean="0"/>
              <a:t>intelligently chosen </a:t>
            </a:r>
            <a:r>
              <a:rPr lang="en-IN" dirty="0"/>
              <a:t>set of </a:t>
            </a:r>
            <a:r>
              <a:rPr lang="en-IN" dirty="0" smtClean="0"/>
              <a:t>sample and then interpolate it.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28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Computer representations of geographic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Interpolation is a method of constructing new data points within the range of a discrete set of known data points. Used to estimate values between two points.</a:t>
            </a:r>
          </a:p>
          <a:p>
            <a:r>
              <a:rPr lang="en-IN" dirty="0" smtClean="0"/>
              <a:t>Interpolation </a:t>
            </a:r>
            <a:r>
              <a:rPr lang="en-IN" dirty="0"/>
              <a:t>is made possible by a principle called spatial autocorrelation. </a:t>
            </a:r>
            <a:r>
              <a:rPr lang="en-IN" dirty="0" smtClean="0"/>
              <a:t>This is </a:t>
            </a:r>
            <a:r>
              <a:rPr lang="en-IN" dirty="0"/>
              <a:t>a fundamental principle which refers to the fact that locations that are </a:t>
            </a:r>
            <a:r>
              <a:rPr lang="en-IN" dirty="0" smtClean="0"/>
              <a:t>closer together </a:t>
            </a:r>
            <a:r>
              <a:rPr lang="en-IN" dirty="0"/>
              <a:t>are more likely to have similar values than locations that are far </a:t>
            </a:r>
            <a:r>
              <a:rPr lang="en-IN" dirty="0" smtClean="0"/>
              <a:t>apart - commonly </a:t>
            </a:r>
            <a:r>
              <a:rPr lang="en-IN" dirty="0"/>
              <a:t>referred to as ‘</a:t>
            </a:r>
            <a:r>
              <a:rPr lang="en-IN" dirty="0" err="1"/>
              <a:t>Tobler’s</a:t>
            </a:r>
            <a:r>
              <a:rPr lang="en-IN" dirty="0"/>
              <a:t> first law of Geography</a:t>
            </a:r>
            <a:r>
              <a:rPr lang="en-IN" dirty="0" smtClean="0"/>
              <a:t>’.</a:t>
            </a:r>
          </a:p>
          <a:p>
            <a:r>
              <a:rPr lang="en-IN" dirty="0" smtClean="0"/>
              <a:t>Spatial autocorrelation is how well data points correlate with other nearby data points across a spatial area.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064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Tessellations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process of tessellating the surface</a:t>
            </a:r>
          </a:p>
          <a:p>
            <a:r>
              <a:rPr lang="en-IN" dirty="0" smtClean="0"/>
              <a:t>Tessellation of a flat surface is the tiling of a flat surface using one or more geographic shapes called tiles with no overlaps &amp; no gaps.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576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809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GIS Unit 1</vt:lpstr>
      <vt:lpstr>Geographic objects</vt:lpstr>
      <vt:lpstr>Geographic objects</vt:lpstr>
      <vt:lpstr>Geographic objects</vt:lpstr>
      <vt:lpstr>Geographic objects</vt:lpstr>
      <vt:lpstr>Boundaries</vt:lpstr>
      <vt:lpstr>Computer representations of geographic information</vt:lpstr>
      <vt:lpstr>Computer representations of geographic information</vt:lpstr>
      <vt:lpstr>Tessellations </vt:lpstr>
      <vt:lpstr>Regular tessellations</vt:lpstr>
      <vt:lpstr>Irregular tessellations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 objects</dc:title>
  <dc:creator>Gauri</dc:creator>
  <cp:lastModifiedBy>Gauri</cp:lastModifiedBy>
  <cp:revision>17</cp:revision>
  <dcterms:created xsi:type="dcterms:W3CDTF">2018-12-17T12:43:31Z</dcterms:created>
  <dcterms:modified xsi:type="dcterms:W3CDTF">2019-03-24T06:08:39Z</dcterms:modified>
</cp:coreProperties>
</file>