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3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462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79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CBEE1AE-CBF5-4409-9B32-6DA70ED5A0C4}" type="datetimeFigureOut">
              <a:rPr lang="en-IN" smtClean="0"/>
              <a:t>01-07-2020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B9F0B8-7D79-425B-B5D5-F9A0A4AA1C05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EE1AE-CBF5-4409-9B32-6DA70ED5A0C4}" type="datetimeFigureOut">
              <a:rPr lang="en-IN" smtClean="0"/>
              <a:t>01-07-2020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B9F0B8-7D79-425B-B5D5-F9A0A4AA1C0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CBEE1AE-CBF5-4409-9B32-6DA70ED5A0C4}" type="datetimeFigureOut">
              <a:rPr lang="en-IN" smtClean="0"/>
              <a:t>01-07-2020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B9F0B8-7D79-425B-B5D5-F9A0A4AA1C0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EE1AE-CBF5-4409-9B32-6DA70ED5A0C4}" type="datetimeFigureOut">
              <a:rPr lang="en-IN" smtClean="0"/>
              <a:t>01-07-2020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B9F0B8-7D79-425B-B5D5-F9A0A4AA1C0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BEE1AE-CBF5-4409-9B32-6DA70ED5A0C4}" type="datetimeFigureOut">
              <a:rPr lang="en-IN" smtClean="0"/>
              <a:t>01-07-2020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B9F0B8-7D79-425B-B5D5-F9A0A4AA1C05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EE1AE-CBF5-4409-9B32-6DA70ED5A0C4}" type="datetimeFigureOut">
              <a:rPr lang="en-IN" smtClean="0"/>
              <a:t>01-07-2020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B9F0B8-7D79-425B-B5D5-F9A0A4AA1C0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EE1AE-CBF5-4409-9B32-6DA70ED5A0C4}" type="datetimeFigureOut">
              <a:rPr lang="en-IN" smtClean="0"/>
              <a:t>01-07-2020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B9F0B8-7D79-425B-B5D5-F9A0A4AA1C0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EE1AE-CBF5-4409-9B32-6DA70ED5A0C4}" type="datetimeFigureOut">
              <a:rPr lang="en-IN" smtClean="0"/>
              <a:t>01-07-2020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B9F0B8-7D79-425B-B5D5-F9A0A4AA1C0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BEE1AE-CBF5-4409-9B32-6DA70ED5A0C4}" type="datetimeFigureOut">
              <a:rPr lang="en-IN" smtClean="0"/>
              <a:t>01-07-2020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B9F0B8-7D79-425B-B5D5-F9A0A4AA1C0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EE1AE-CBF5-4409-9B32-6DA70ED5A0C4}" type="datetimeFigureOut">
              <a:rPr lang="en-IN" smtClean="0"/>
              <a:t>01-07-2020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B9F0B8-7D79-425B-B5D5-F9A0A4AA1C0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EE1AE-CBF5-4409-9B32-6DA70ED5A0C4}" type="datetimeFigureOut">
              <a:rPr lang="en-IN" smtClean="0"/>
              <a:t>01-07-2020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B9F0B8-7D79-425B-B5D5-F9A0A4AA1C05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CBEE1AE-CBF5-4409-9B32-6DA70ED5A0C4}" type="datetimeFigureOut">
              <a:rPr lang="en-IN" smtClean="0"/>
              <a:t>01-07-2020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B9F0B8-7D79-425B-B5D5-F9A0A4AA1C05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Advertising Sem. III</a:t>
            </a:r>
            <a:br>
              <a:rPr lang="en-US" dirty="0" smtClean="0"/>
            </a:br>
            <a:r>
              <a:rPr lang="en-US" dirty="0" smtClean="0"/>
              <a:t>Module 2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/>
              <a:t>J</a:t>
            </a:r>
            <a:r>
              <a:rPr lang="en-US" dirty="0" err="1" smtClean="0"/>
              <a:t>ayashri</a:t>
            </a:r>
            <a:r>
              <a:rPr lang="en-US" dirty="0" smtClean="0"/>
              <a:t> </a:t>
            </a:r>
            <a:r>
              <a:rPr lang="en-US" dirty="0" err="1" smtClean="0"/>
              <a:t>Kulkarni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08447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Ad. Agency-Client Turnover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Meaning--The no. of clients leaving the Agency and joining another agency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Reasons:</a:t>
            </a:r>
          </a:p>
          <a:p>
            <a:pPr marL="0" indent="0">
              <a:buNone/>
            </a:pPr>
            <a:endParaRPr lang="en-US" b="1" dirty="0" smtClean="0"/>
          </a:p>
          <a:p>
            <a:pPr marL="571500" indent="-571500">
              <a:buAutoNum type="romanLcPeriod"/>
            </a:pPr>
            <a:r>
              <a:rPr lang="en-US" dirty="0" smtClean="0"/>
              <a:t>Types/ nature of services –not available</a:t>
            </a:r>
          </a:p>
          <a:p>
            <a:pPr marL="571500" indent="-571500">
              <a:buAutoNum type="romanLcPeriod"/>
            </a:pPr>
            <a:r>
              <a:rPr lang="en-US" dirty="0" smtClean="0"/>
              <a:t>No good quality/ performance</a:t>
            </a:r>
          </a:p>
          <a:p>
            <a:pPr marL="571500" indent="-571500">
              <a:buAutoNum type="romanLcPeriod"/>
            </a:pPr>
            <a:r>
              <a:rPr lang="en-US" dirty="0" smtClean="0"/>
              <a:t>Higher compensation</a:t>
            </a:r>
          </a:p>
          <a:p>
            <a:pPr marL="571500" indent="-571500">
              <a:buAutoNum type="romanLcPeriod"/>
            </a:pPr>
            <a:r>
              <a:rPr lang="en-US" dirty="0" smtClean="0"/>
              <a:t>Delayed performance</a:t>
            </a:r>
          </a:p>
          <a:p>
            <a:pPr marL="571500" indent="-571500">
              <a:buAutoNum type="romanLcPeriod"/>
            </a:pPr>
            <a:r>
              <a:rPr lang="en-US" dirty="0" smtClean="0"/>
              <a:t>Change in personnel</a:t>
            </a:r>
          </a:p>
          <a:p>
            <a:pPr marL="571500" indent="-571500">
              <a:buAutoNum type="romanLcPeriod"/>
            </a:pPr>
            <a:r>
              <a:rPr lang="en-US" dirty="0" smtClean="0"/>
              <a:t>Change in location</a:t>
            </a:r>
          </a:p>
          <a:p>
            <a:pPr marL="571500" indent="-571500">
              <a:buAutoNum type="romanLcPeriod"/>
            </a:pPr>
            <a:r>
              <a:rPr lang="en-US" dirty="0" smtClean="0"/>
              <a:t>No proper promotion of agency</a:t>
            </a:r>
          </a:p>
          <a:p>
            <a:pPr marL="571500" indent="-571500">
              <a:buAutoNum type="romanLcPeriod"/>
            </a:pPr>
            <a:r>
              <a:rPr lang="en-US" dirty="0" smtClean="0"/>
              <a:t>Loss of reputation </a:t>
            </a:r>
          </a:p>
          <a:p>
            <a:pPr marL="571500" indent="-571500">
              <a:buAutoNum type="romanLcPeriod"/>
            </a:pPr>
            <a:r>
              <a:rPr lang="en-US" dirty="0" smtClean="0"/>
              <a:t>Difference of opinions</a:t>
            </a:r>
          </a:p>
          <a:p>
            <a:pPr marL="571500" indent="-571500">
              <a:buAutoNum type="romanLcPeriod"/>
            </a:pPr>
            <a:r>
              <a:rPr lang="en-US" dirty="0" smtClean="0"/>
              <a:t>Withdrawal of the product from the market</a:t>
            </a:r>
          </a:p>
          <a:p>
            <a:pPr marL="571500" indent="-571500">
              <a:buAutoNum type="romanLcPeriod"/>
            </a:pPr>
            <a:r>
              <a:rPr lang="en-US" dirty="0" smtClean="0"/>
              <a:t>Loss of or no accreditation</a:t>
            </a:r>
          </a:p>
          <a:p>
            <a:pPr marL="571500" indent="-571500">
              <a:buAutoNum type="romanLcPeriod"/>
            </a:pPr>
            <a:r>
              <a:rPr lang="en-US" dirty="0" smtClean="0"/>
              <a:t>Dissatisfaction</a:t>
            </a:r>
          </a:p>
          <a:p>
            <a:pPr marL="571500" indent="-571500">
              <a:buAutoNum type="romanLcPeriod"/>
            </a:pPr>
            <a:r>
              <a:rPr lang="en-US" dirty="0" smtClean="0"/>
              <a:t>No proper treatment</a:t>
            </a:r>
          </a:p>
          <a:p>
            <a:pPr marL="571500" indent="-571500">
              <a:buAutoNum type="romanLcPeriod"/>
            </a:pPr>
            <a:r>
              <a:rPr lang="en-US" dirty="0" smtClean="0"/>
              <a:t>Lack of public liaison</a:t>
            </a:r>
          </a:p>
          <a:p>
            <a:pPr marL="571500" indent="-571500">
              <a:buAutoNum type="romanLcPeriod"/>
            </a:pPr>
            <a:endParaRPr lang="en-US" dirty="0" smtClean="0"/>
          </a:p>
          <a:p>
            <a:pPr marL="571500" indent="-571500">
              <a:buAutoNum type="romanLcPeriod"/>
            </a:pPr>
            <a:endParaRPr lang="en-US" dirty="0" smtClean="0"/>
          </a:p>
          <a:p>
            <a:pPr marL="571500" indent="-571500">
              <a:buAutoNum type="romanLcPeriod"/>
            </a:pPr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77384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 Agency-Compensation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Methods/Types</a:t>
            </a:r>
          </a:p>
          <a:p>
            <a:r>
              <a:rPr lang="en-US" dirty="0" smtClean="0"/>
              <a:t>Commission</a:t>
            </a:r>
          </a:p>
          <a:p>
            <a:r>
              <a:rPr lang="en-US" dirty="0" smtClean="0"/>
              <a:t>Charges</a:t>
            </a:r>
          </a:p>
          <a:p>
            <a:r>
              <a:rPr lang="en-US" dirty="0" smtClean="0"/>
              <a:t>Fees</a:t>
            </a:r>
          </a:p>
          <a:p>
            <a:r>
              <a:rPr lang="en-US" dirty="0" smtClean="0"/>
              <a:t>Cost plus system</a:t>
            </a:r>
          </a:p>
          <a:p>
            <a:r>
              <a:rPr lang="en-US" dirty="0" smtClean="0"/>
              <a:t>Bonus/Incentive</a:t>
            </a:r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97683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Ad. Agency-Creative Pitch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Meaning: Presentation by an Ad. Agency to its clients to secure an account</a:t>
            </a:r>
          </a:p>
          <a:p>
            <a:r>
              <a:rPr lang="en-US" dirty="0" smtClean="0"/>
              <a:t>It is a team of creative people in the Agency who prepare a presentation.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412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 Pitch-Procedure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Identify the client</a:t>
            </a:r>
          </a:p>
          <a:p>
            <a:r>
              <a:rPr lang="en-US" dirty="0" smtClean="0"/>
              <a:t>Meeting to the prospective client</a:t>
            </a:r>
          </a:p>
          <a:p>
            <a:r>
              <a:rPr lang="en-US" dirty="0" smtClean="0"/>
              <a:t>Preparing brief</a:t>
            </a:r>
          </a:p>
          <a:p>
            <a:r>
              <a:rPr lang="en-US" dirty="0" smtClean="0"/>
              <a:t>Selection of </a:t>
            </a:r>
            <a:r>
              <a:rPr lang="en-US" dirty="0"/>
              <a:t>P</a:t>
            </a:r>
            <a:r>
              <a:rPr lang="en-US" dirty="0" smtClean="0"/>
              <a:t>itch team</a:t>
            </a:r>
          </a:p>
          <a:p>
            <a:r>
              <a:rPr lang="en-US" dirty="0" smtClean="0"/>
              <a:t>Preparing outline of the Pitch</a:t>
            </a:r>
          </a:p>
          <a:p>
            <a:r>
              <a:rPr lang="en-US" dirty="0" smtClean="0"/>
              <a:t>Rehearsals</a:t>
            </a:r>
          </a:p>
          <a:p>
            <a:r>
              <a:rPr lang="en-US" dirty="0" smtClean="0"/>
              <a:t>Presentation of the Pitch</a:t>
            </a:r>
          </a:p>
          <a:p>
            <a:r>
              <a:rPr lang="en-US" dirty="0" smtClean="0"/>
              <a:t>Follow up</a:t>
            </a:r>
          </a:p>
          <a:p>
            <a:r>
              <a:rPr lang="en-US" dirty="0" smtClean="0"/>
              <a:t>Additional Presentation</a:t>
            </a:r>
          </a:p>
          <a:p>
            <a:r>
              <a:rPr lang="en-US" dirty="0" smtClean="0"/>
              <a:t>Signing the contract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01523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Modules 2.3 Career in Advertising-skills required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Conceptual Skills-Copy, </a:t>
            </a:r>
            <a:r>
              <a:rPr lang="en-US" dirty="0" err="1" smtClean="0"/>
              <a:t>Visualisation</a:t>
            </a:r>
            <a:r>
              <a:rPr lang="en-US" dirty="0" smtClean="0"/>
              <a:t>, Art work</a:t>
            </a:r>
          </a:p>
          <a:p>
            <a:r>
              <a:rPr lang="en-US" dirty="0" smtClean="0"/>
              <a:t>Creative Skills</a:t>
            </a:r>
          </a:p>
          <a:p>
            <a:r>
              <a:rPr lang="en-US" dirty="0" smtClean="0"/>
              <a:t>Communication Skills</a:t>
            </a:r>
          </a:p>
          <a:p>
            <a:r>
              <a:rPr lang="en-US" dirty="0" smtClean="0"/>
              <a:t>Human Skills</a:t>
            </a:r>
          </a:p>
          <a:p>
            <a:r>
              <a:rPr lang="en-US" dirty="0" smtClean="0"/>
              <a:t>Stress Releasing Skills</a:t>
            </a:r>
          </a:p>
          <a:p>
            <a:r>
              <a:rPr lang="en-US" dirty="0" smtClean="0"/>
              <a:t>Time management Skills</a:t>
            </a:r>
          </a:p>
          <a:p>
            <a:r>
              <a:rPr lang="en-US" dirty="0" smtClean="0"/>
              <a:t>Problem Solving Skills</a:t>
            </a:r>
          </a:p>
          <a:p>
            <a:r>
              <a:rPr lang="en-US" dirty="0" smtClean="0"/>
              <a:t>Decision Making Skills</a:t>
            </a:r>
          </a:p>
          <a:p>
            <a:r>
              <a:rPr lang="en-US" dirty="0" smtClean="0"/>
              <a:t>Leadership Skills</a:t>
            </a:r>
          </a:p>
          <a:p>
            <a:r>
              <a:rPr lang="en-US" dirty="0" smtClean="0"/>
              <a:t>Human Relations Skills</a:t>
            </a:r>
          </a:p>
          <a:p>
            <a:r>
              <a:rPr lang="en-US" dirty="0" smtClean="0"/>
              <a:t>Administrative Skills</a:t>
            </a:r>
          </a:p>
          <a:p>
            <a:r>
              <a:rPr lang="en-US" dirty="0" smtClean="0"/>
              <a:t> Other Skills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02581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Options in Advertising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Ad. Agency</a:t>
            </a:r>
          </a:p>
          <a:p>
            <a:r>
              <a:rPr lang="en-US" dirty="0" smtClean="0"/>
              <a:t>Copy Writer</a:t>
            </a:r>
          </a:p>
          <a:p>
            <a:r>
              <a:rPr lang="en-US" dirty="0" err="1" smtClean="0"/>
              <a:t>Visualiser</a:t>
            </a:r>
            <a:endParaRPr lang="en-US" dirty="0" smtClean="0"/>
          </a:p>
          <a:p>
            <a:r>
              <a:rPr lang="en-US" dirty="0" smtClean="0"/>
              <a:t>Photographer</a:t>
            </a:r>
          </a:p>
          <a:p>
            <a:r>
              <a:rPr lang="en-US" dirty="0" smtClean="0"/>
              <a:t>Media Planner</a:t>
            </a:r>
          </a:p>
          <a:p>
            <a:r>
              <a:rPr lang="en-US" dirty="0" smtClean="0"/>
              <a:t>Researcher</a:t>
            </a:r>
          </a:p>
          <a:p>
            <a:r>
              <a:rPr lang="en-US" dirty="0" smtClean="0"/>
              <a:t>Back office- Accounts, Records, Computer operations</a:t>
            </a:r>
          </a:p>
          <a:p>
            <a:r>
              <a:rPr lang="en-US" dirty="0" smtClean="0"/>
              <a:t>Client Relations</a:t>
            </a:r>
          </a:p>
          <a:p>
            <a:r>
              <a:rPr lang="en-US" dirty="0" smtClean="0"/>
              <a:t>Production house—e.g. </a:t>
            </a:r>
            <a:r>
              <a:rPr lang="en-US" dirty="0" err="1" smtClean="0"/>
              <a:t>Balaji</a:t>
            </a:r>
            <a:r>
              <a:rPr lang="en-US" dirty="0" smtClean="0"/>
              <a:t> Telefilms</a:t>
            </a:r>
          </a:p>
          <a:p>
            <a:r>
              <a:rPr lang="en-US" dirty="0" smtClean="0"/>
              <a:t>Printing Press</a:t>
            </a:r>
          </a:p>
          <a:p>
            <a:r>
              <a:rPr lang="en-US" dirty="0" smtClean="0"/>
              <a:t>Graphics, Animation</a:t>
            </a:r>
          </a:p>
          <a:p>
            <a:r>
              <a:rPr lang="en-US" dirty="0" smtClean="0"/>
              <a:t>Modeling</a:t>
            </a:r>
          </a:p>
          <a:p>
            <a:r>
              <a:rPr lang="en-US" dirty="0" smtClean="0"/>
              <a:t>Free Lancing</a:t>
            </a:r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554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Free Lancer as a Career Option in Advertising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Scope for free lancing—Photography, copy writing, preparing art work, ad. research, media planning</a:t>
            </a:r>
          </a:p>
          <a:p>
            <a:r>
              <a:rPr lang="en-US" dirty="0" smtClean="0"/>
              <a:t>Importance</a:t>
            </a:r>
          </a:p>
          <a:p>
            <a:pPr marL="0" indent="0">
              <a:buNone/>
            </a:pPr>
            <a:r>
              <a:rPr lang="en-US" dirty="0" smtClean="0"/>
              <a:t>a. Flexible Timing</a:t>
            </a:r>
          </a:p>
          <a:p>
            <a:pPr marL="0" indent="0">
              <a:buNone/>
            </a:pPr>
            <a:r>
              <a:rPr lang="en-US" dirty="0" smtClean="0"/>
              <a:t>b. Profit</a:t>
            </a:r>
          </a:p>
          <a:p>
            <a:pPr marL="0" indent="0">
              <a:buNone/>
            </a:pPr>
            <a:r>
              <a:rPr lang="en-US" dirty="0" smtClean="0"/>
              <a:t>c. Self employment</a:t>
            </a:r>
          </a:p>
          <a:p>
            <a:pPr marL="0" indent="0">
              <a:buNone/>
            </a:pPr>
            <a:r>
              <a:rPr lang="en-US" dirty="0" smtClean="0"/>
              <a:t>d. High Status</a:t>
            </a:r>
          </a:p>
          <a:p>
            <a:pPr marL="0" indent="0">
              <a:buNone/>
            </a:pPr>
            <a:r>
              <a:rPr lang="en-US" dirty="0" smtClean="0"/>
              <a:t>e. Scope for creativity</a:t>
            </a:r>
          </a:p>
          <a:p>
            <a:pPr marL="0" indent="0">
              <a:buNone/>
            </a:pPr>
            <a:r>
              <a:rPr lang="en-US" smtClean="0"/>
              <a:t>f. Experience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55544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Free Lancer as a Career Option in Advertising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Essentials</a:t>
            </a:r>
          </a:p>
          <a:p>
            <a:pPr marL="514350" indent="-514350">
              <a:buAutoNum type="alphaLcPeriod"/>
            </a:pPr>
            <a:r>
              <a:rPr lang="en-US" dirty="0" smtClean="0"/>
              <a:t>Specify  area</a:t>
            </a:r>
          </a:p>
          <a:p>
            <a:pPr marL="514350" indent="-514350">
              <a:buAutoNum type="alphaLcPeriod"/>
            </a:pPr>
            <a:r>
              <a:rPr lang="en-US" dirty="0" smtClean="0"/>
              <a:t>Approach right people</a:t>
            </a:r>
          </a:p>
          <a:p>
            <a:pPr marL="514350" indent="-514350">
              <a:buAutoNum type="alphaLcPeriod"/>
            </a:pPr>
            <a:r>
              <a:rPr lang="en-US" dirty="0" smtClean="0"/>
              <a:t>Social Media</a:t>
            </a:r>
          </a:p>
          <a:p>
            <a:pPr marL="514350" indent="-514350">
              <a:buAutoNum type="alphaLcPeriod"/>
            </a:pPr>
            <a:r>
              <a:rPr lang="en-US" dirty="0" smtClean="0"/>
              <a:t>Promotion</a:t>
            </a:r>
          </a:p>
          <a:p>
            <a:pPr marL="514350" indent="-514350">
              <a:buAutoNum type="alphaLcPeriod"/>
            </a:pPr>
            <a:r>
              <a:rPr lang="en-US" dirty="0" smtClean="0"/>
              <a:t>Proper pricing</a:t>
            </a:r>
          </a:p>
          <a:p>
            <a:pPr marL="514350" indent="-514350">
              <a:buAutoNum type="alphaLcPeriod"/>
            </a:pPr>
            <a:r>
              <a:rPr lang="en-US" dirty="0" smtClean="0"/>
              <a:t>Prompt services</a:t>
            </a:r>
          </a:p>
          <a:p>
            <a:pPr marL="514350" indent="-514350">
              <a:buAutoNum type="alphaLcPeriod"/>
            </a:pPr>
            <a:r>
              <a:rPr lang="en-US" dirty="0" smtClean="0"/>
              <a:t>Up-</a:t>
            </a:r>
            <a:r>
              <a:rPr lang="en-US" dirty="0" err="1" smtClean="0"/>
              <a:t>dation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Public relations</a:t>
            </a:r>
          </a:p>
          <a:p>
            <a:pPr marL="514350" indent="-514350">
              <a:buAutoNum type="alphaLcPeriod"/>
            </a:pPr>
            <a:r>
              <a:rPr lang="en-US" dirty="0" smtClean="0"/>
              <a:t>Innovation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lphaLcPeriod"/>
            </a:pPr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20193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Define Ad. Agency. What are its features?</a:t>
            </a:r>
          </a:p>
          <a:p>
            <a:r>
              <a:rPr lang="en-US" dirty="0" smtClean="0"/>
              <a:t>Explain the functions/services of ad. Agency.</a:t>
            </a:r>
          </a:p>
          <a:p>
            <a:r>
              <a:rPr lang="en-US" dirty="0" smtClean="0"/>
              <a:t>What are various types of </a:t>
            </a:r>
            <a:r>
              <a:rPr lang="en-US" smtClean="0"/>
              <a:t>Ad.agencies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do you mean by Agency compensation? What are its methods?</a:t>
            </a:r>
          </a:p>
          <a:p>
            <a:r>
              <a:rPr lang="en-US" dirty="0" smtClean="0"/>
              <a:t>What are the ways of getting clients?</a:t>
            </a:r>
          </a:p>
          <a:p>
            <a:r>
              <a:rPr lang="en-US" dirty="0" smtClean="0"/>
              <a:t>Describe the structure of Ad. Agency.</a:t>
            </a:r>
          </a:p>
          <a:p>
            <a:r>
              <a:rPr lang="en-US" dirty="0" smtClean="0"/>
              <a:t>What are various career options in advertising?</a:t>
            </a:r>
          </a:p>
          <a:p>
            <a:r>
              <a:rPr lang="en-US" dirty="0" smtClean="0"/>
              <a:t>Write a note on free lancing as the career option in advertising.</a:t>
            </a:r>
          </a:p>
          <a:p>
            <a:r>
              <a:rPr lang="en-US" dirty="0" smtClean="0"/>
              <a:t>What are the factors considered in selection of Ad. Agency?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87635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Adverting Agency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Ad. Agency-Meaning, </a:t>
            </a:r>
            <a:r>
              <a:rPr lang="en-US" dirty="0" err="1" smtClean="0"/>
              <a:t>Features,Functions</a:t>
            </a:r>
            <a:r>
              <a:rPr lang="en-US" dirty="0" smtClean="0"/>
              <a:t>, Structure, Types.</a:t>
            </a:r>
          </a:p>
          <a:p>
            <a:r>
              <a:rPr lang="en-US" dirty="0" smtClean="0"/>
              <a:t>Agency and Client-Relationship, Client turn over, Agency Compensation-types, Creative Pitch.</a:t>
            </a:r>
          </a:p>
          <a:p>
            <a:r>
              <a:rPr lang="en-US" dirty="0" smtClean="0"/>
              <a:t>Careers in Advertising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10746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Module 2.1 Ad. Agency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Advertising Agencies Association of America-</a:t>
            </a:r>
          </a:p>
          <a:p>
            <a:pPr marL="0" indent="0">
              <a:buNone/>
            </a:pPr>
            <a:r>
              <a:rPr lang="en-US" dirty="0" smtClean="0"/>
              <a:t>, “an </a:t>
            </a:r>
            <a:r>
              <a:rPr lang="en-US" u="sng" dirty="0" smtClean="0"/>
              <a:t>independent</a:t>
            </a:r>
            <a:r>
              <a:rPr lang="en-US" dirty="0" smtClean="0"/>
              <a:t> business </a:t>
            </a:r>
            <a:r>
              <a:rPr lang="en-US" dirty="0" err="1" smtClean="0"/>
              <a:t>organisation,composed</a:t>
            </a:r>
            <a:r>
              <a:rPr lang="en-US" dirty="0" smtClean="0"/>
              <a:t> of creative and business people, who develop, prepare and place advertising in the media for sellers seeking to find customers for their goods and services.”</a:t>
            </a:r>
          </a:p>
          <a:p>
            <a:r>
              <a:rPr lang="en-US" dirty="0" smtClean="0"/>
              <a:t>It is a </a:t>
            </a:r>
            <a:r>
              <a:rPr lang="en-US" u="sng" dirty="0" smtClean="0"/>
              <a:t>specialised institution </a:t>
            </a:r>
            <a:r>
              <a:rPr lang="en-US" dirty="0" smtClean="0"/>
              <a:t>that consists of a creative team and experts in advertising who hire their services in the field of advertising.</a:t>
            </a:r>
          </a:p>
          <a:p>
            <a:r>
              <a:rPr lang="en-US" dirty="0" smtClean="0"/>
              <a:t>It is an independent </a:t>
            </a:r>
            <a:r>
              <a:rPr lang="en-US" u="sng" dirty="0" smtClean="0"/>
              <a:t>service institution </a:t>
            </a:r>
            <a:r>
              <a:rPr lang="en-US" dirty="0" smtClean="0"/>
              <a:t>involved in advertising and allied activities.</a:t>
            </a:r>
          </a:p>
          <a:p>
            <a:r>
              <a:rPr lang="en-US" dirty="0" smtClean="0"/>
              <a:t>It is a </a:t>
            </a:r>
            <a:r>
              <a:rPr lang="en-US" u="sng" dirty="0" smtClean="0"/>
              <a:t>link </a:t>
            </a:r>
            <a:r>
              <a:rPr lang="en-US" dirty="0" smtClean="0"/>
              <a:t>between the Advertiser and the media.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98149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Agency-Features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Specialsed</a:t>
            </a:r>
            <a:r>
              <a:rPr lang="en-US" dirty="0" smtClean="0"/>
              <a:t> </a:t>
            </a:r>
            <a:r>
              <a:rPr lang="en-US" dirty="0" err="1" smtClean="0"/>
              <a:t>organisation</a:t>
            </a:r>
            <a:endParaRPr lang="en-US" dirty="0" smtClean="0"/>
          </a:p>
          <a:p>
            <a:r>
              <a:rPr lang="en-US" dirty="0" smtClean="0"/>
              <a:t>Independent institution</a:t>
            </a:r>
          </a:p>
          <a:p>
            <a:r>
              <a:rPr lang="en-US" dirty="0" smtClean="0"/>
              <a:t>Link between advertiser and media</a:t>
            </a:r>
          </a:p>
          <a:p>
            <a:r>
              <a:rPr lang="en-US" dirty="0" smtClean="0"/>
              <a:t>Service institution</a:t>
            </a:r>
          </a:p>
          <a:p>
            <a:r>
              <a:rPr lang="en-US" dirty="0" smtClean="0"/>
              <a:t>Creative team</a:t>
            </a:r>
          </a:p>
          <a:p>
            <a:r>
              <a:rPr lang="en-US" dirty="0" smtClean="0"/>
              <a:t>Expertise </a:t>
            </a:r>
          </a:p>
          <a:p>
            <a:r>
              <a:rPr lang="en-US" dirty="0" smtClean="0"/>
              <a:t>Agency compensation</a:t>
            </a:r>
          </a:p>
          <a:p>
            <a:r>
              <a:rPr lang="en-US" dirty="0" smtClean="0"/>
              <a:t>Various types</a:t>
            </a:r>
          </a:p>
          <a:p>
            <a:r>
              <a:rPr lang="en-US" dirty="0" smtClean="0"/>
              <a:t>Accreditation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15540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Ad. Agency –</a:t>
            </a:r>
            <a:r>
              <a:rPr lang="en-US" dirty="0" err="1" smtClean="0"/>
              <a:t>Organisational</a:t>
            </a:r>
            <a:r>
              <a:rPr lang="en-US" dirty="0" smtClean="0"/>
              <a:t> Structure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President/CEO</a:t>
            </a:r>
          </a:p>
          <a:p>
            <a:pPr marL="0" indent="0">
              <a:buNone/>
            </a:pPr>
            <a:endParaRPr lang="en-IN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495800" y="16002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33400" y="2309446"/>
            <a:ext cx="800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22860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352800" y="2309446"/>
            <a:ext cx="0" cy="738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62600" y="22860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510954" y="2297723"/>
            <a:ext cx="0" cy="738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514600" y="3100754"/>
            <a:ext cx="1600200" cy="12426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Media Services</a:t>
            </a:r>
            <a:endParaRPr lang="en-IN" dirty="0"/>
          </a:p>
        </p:txBody>
      </p:sp>
      <p:sp>
        <p:nvSpPr>
          <p:cNvPr id="24" name="Oval 23"/>
          <p:cNvSpPr/>
          <p:nvPr/>
        </p:nvSpPr>
        <p:spPr>
          <a:xfrm>
            <a:off x="-23446" y="3100754"/>
            <a:ext cx="1623646" cy="12426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Creative services</a:t>
            </a:r>
            <a:endParaRPr lang="en-IN" dirty="0"/>
          </a:p>
        </p:txBody>
      </p:sp>
      <p:sp>
        <p:nvSpPr>
          <p:cNvPr id="25" name="Oval 24"/>
          <p:cNvSpPr/>
          <p:nvPr/>
        </p:nvSpPr>
        <p:spPr>
          <a:xfrm>
            <a:off x="4724400" y="3048000"/>
            <a:ext cx="16002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Accounts services</a:t>
            </a:r>
            <a:endParaRPr lang="en-IN" dirty="0"/>
          </a:p>
        </p:txBody>
      </p:sp>
      <p:sp>
        <p:nvSpPr>
          <p:cNvPr id="27" name="Oval 26"/>
          <p:cNvSpPr/>
          <p:nvPr/>
        </p:nvSpPr>
        <p:spPr>
          <a:xfrm>
            <a:off x="7461738" y="3100754"/>
            <a:ext cx="1676400" cy="12426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Management </a:t>
            </a:r>
            <a:endParaRPr lang="en-IN" dirty="0"/>
          </a:p>
        </p:txBody>
      </p:sp>
      <p:cxnSp>
        <p:nvCxnSpPr>
          <p:cNvPr id="29" name="Straight Connector 28"/>
          <p:cNvCxnSpPr>
            <a:stCxn id="24" idx="4"/>
          </p:cNvCxnSpPr>
          <p:nvPr/>
        </p:nvCxnSpPr>
        <p:spPr>
          <a:xfrm>
            <a:off x="788377" y="4343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3" idx="4"/>
          </p:cNvCxnSpPr>
          <p:nvPr/>
        </p:nvCxnSpPr>
        <p:spPr>
          <a:xfrm>
            <a:off x="3314700" y="4343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5" idx="4"/>
          </p:cNvCxnSpPr>
          <p:nvPr/>
        </p:nvCxnSpPr>
        <p:spPr>
          <a:xfrm>
            <a:off x="5524500" y="4343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7" idx="4"/>
          </p:cNvCxnSpPr>
          <p:nvPr/>
        </p:nvCxnSpPr>
        <p:spPr>
          <a:xfrm>
            <a:off x="8299938" y="4343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81000" y="4724400"/>
            <a:ext cx="121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Copy &amp; Art</a:t>
            </a:r>
          </a:p>
          <a:p>
            <a:endParaRPr lang="en-US" dirty="0" smtClean="0"/>
          </a:p>
          <a:p>
            <a:r>
              <a:rPr lang="en-US" dirty="0" smtClean="0"/>
              <a:t>Production</a:t>
            </a:r>
          </a:p>
          <a:p>
            <a:endParaRPr lang="en-US" dirty="0" smtClean="0"/>
          </a:p>
          <a:p>
            <a:r>
              <a:rPr lang="en-US" dirty="0" smtClean="0"/>
              <a:t>Traffic</a:t>
            </a:r>
            <a:endParaRPr lang="en-IN" dirty="0"/>
          </a:p>
        </p:txBody>
      </p:sp>
      <p:sp>
        <p:nvSpPr>
          <p:cNvPr id="38" name="TextBox 37"/>
          <p:cNvSpPr txBox="1"/>
          <p:nvPr/>
        </p:nvSpPr>
        <p:spPr>
          <a:xfrm>
            <a:off x="533400" y="49090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/>
          </a:p>
        </p:txBody>
      </p:sp>
      <p:sp>
        <p:nvSpPr>
          <p:cNvPr id="39" name="TextBox 38"/>
          <p:cNvSpPr txBox="1"/>
          <p:nvPr/>
        </p:nvSpPr>
        <p:spPr>
          <a:xfrm>
            <a:off x="2438400" y="4648200"/>
            <a:ext cx="182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Media Planning</a:t>
            </a:r>
          </a:p>
          <a:p>
            <a:endParaRPr lang="en-US" dirty="0" smtClean="0"/>
          </a:p>
          <a:p>
            <a:r>
              <a:rPr lang="en-US" dirty="0" smtClean="0"/>
              <a:t>Media Buying</a:t>
            </a:r>
          </a:p>
          <a:p>
            <a:endParaRPr lang="en-US" dirty="0" smtClean="0"/>
          </a:p>
          <a:p>
            <a:r>
              <a:rPr lang="en-US" dirty="0" smtClean="0"/>
              <a:t>Media Research</a:t>
            </a:r>
            <a:endParaRPr lang="en-IN" dirty="0"/>
          </a:p>
        </p:txBody>
      </p:sp>
      <p:sp>
        <p:nvSpPr>
          <p:cNvPr id="40" name="TextBox 39"/>
          <p:cNvSpPr txBox="1"/>
          <p:nvPr/>
        </p:nvSpPr>
        <p:spPr>
          <a:xfrm>
            <a:off x="4953000" y="4724400"/>
            <a:ext cx="16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Budget</a:t>
            </a:r>
          </a:p>
          <a:p>
            <a:endParaRPr lang="en-US" dirty="0"/>
          </a:p>
          <a:p>
            <a:r>
              <a:rPr lang="en-US" dirty="0" smtClean="0"/>
              <a:t>Finance</a:t>
            </a:r>
          </a:p>
          <a:p>
            <a:endParaRPr lang="en-US" dirty="0"/>
          </a:p>
          <a:p>
            <a:r>
              <a:rPr lang="en-US" dirty="0" smtClean="0"/>
              <a:t>Accounting</a:t>
            </a:r>
            <a:endParaRPr lang="en-IN" dirty="0"/>
          </a:p>
        </p:txBody>
      </p:sp>
      <p:sp>
        <p:nvSpPr>
          <p:cNvPr id="41" name="TextBox 40"/>
          <p:cNvSpPr txBox="1"/>
          <p:nvPr/>
        </p:nvSpPr>
        <p:spPr>
          <a:xfrm>
            <a:off x="7315200" y="4648200"/>
            <a:ext cx="1752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Planning</a:t>
            </a:r>
          </a:p>
          <a:p>
            <a:endParaRPr lang="en-US" dirty="0" smtClean="0"/>
          </a:p>
          <a:p>
            <a:r>
              <a:rPr lang="en-US" dirty="0" smtClean="0"/>
              <a:t>Decision Making</a:t>
            </a:r>
          </a:p>
          <a:p>
            <a:endParaRPr lang="en-US" dirty="0"/>
          </a:p>
          <a:p>
            <a:r>
              <a:rPr lang="en-US" dirty="0" smtClean="0"/>
              <a:t>Routine management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36827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 Agency-Functions and </a:t>
            </a:r>
            <a:r>
              <a:rPr lang="en-US" dirty="0" err="1" smtClean="0"/>
              <a:t>Sevices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Creative services/functions</a:t>
            </a:r>
          </a:p>
          <a:p>
            <a:r>
              <a:rPr lang="en-US" dirty="0" smtClean="0"/>
              <a:t>Accounts Services/Functions</a:t>
            </a:r>
          </a:p>
          <a:p>
            <a:r>
              <a:rPr lang="en-US" dirty="0" smtClean="0"/>
              <a:t>Media Services/Functions</a:t>
            </a:r>
          </a:p>
          <a:p>
            <a:r>
              <a:rPr lang="en-US" dirty="0" smtClean="0"/>
              <a:t>Management</a:t>
            </a:r>
          </a:p>
          <a:p>
            <a:r>
              <a:rPr lang="en-US" dirty="0" smtClean="0"/>
              <a:t>Client related Services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7295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Agency-Types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 service agency</a:t>
            </a:r>
          </a:p>
          <a:p>
            <a:r>
              <a:rPr lang="en-US" dirty="0" smtClean="0"/>
              <a:t>Modular agency</a:t>
            </a:r>
          </a:p>
          <a:p>
            <a:r>
              <a:rPr lang="en-US" dirty="0" smtClean="0"/>
              <a:t>Creative Boutique</a:t>
            </a:r>
          </a:p>
          <a:p>
            <a:r>
              <a:rPr lang="en-US" dirty="0" smtClean="0"/>
              <a:t>Global /Local agency</a:t>
            </a:r>
          </a:p>
          <a:p>
            <a:r>
              <a:rPr lang="en-US" dirty="0" smtClean="0"/>
              <a:t>Mega agency</a:t>
            </a:r>
          </a:p>
          <a:p>
            <a:r>
              <a:rPr lang="en-US" dirty="0" smtClean="0"/>
              <a:t>Media Buying agency</a:t>
            </a:r>
          </a:p>
          <a:p>
            <a:r>
              <a:rPr lang="en-US" dirty="0" smtClean="0"/>
              <a:t>Specialised agency</a:t>
            </a:r>
          </a:p>
          <a:p>
            <a:r>
              <a:rPr lang="en-US" dirty="0" smtClean="0"/>
              <a:t>Interactive agency</a:t>
            </a:r>
          </a:p>
          <a:p>
            <a:r>
              <a:rPr lang="en-US" dirty="0" smtClean="0"/>
              <a:t>B2B agency</a:t>
            </a:r>
          </a:p>
          <a:p>
            <a:r>
              <a:rPr lang="en-US" dirty="0" smtClean="0"/>
              <a:t>In House agency</a:t>
            </a:r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87628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 Agency-Selection Criteria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Types /Nature of services offered</a:t>
            </a:r>
          </a:p>
          <a:p>
            <a:r>
              <a:rPr lang="en-US" dirty="0" smtClean="0"/>
              <a:t>Location-proximity</a:t>
            </a:r>
          </a:p>
          <a:p>
            <a:r>
              <a:rPr lang="en-US" dirty="0" smtClean="0"/>
              <a:t>Quality/performance</a:t>
            </a:r>
          </a:p>
          <a:p>
            <a:r>
              <a:rPr lang="en-US" dirty="0" smtClean="0"/>
              <a:t>Reputation</a:t>
            </a:r>
          </a:p>
          <a:p>
            <a:r>
              <a:rPr lang="en-US" dirty="0" smtClean="0"/>
              <a:t>Accreditation</a:t>
            </a:r>
          </a:p>
          <a:p>
            <a:r>
              <a:rPr lang="en-US" dirty="0" smtClean="0"/>
              <a:t>Compensation</a:t>
            </a:r>
          </a:p>
          <a:p>
            <a:r>
              <a:rPr lang="en-US" dirty="0" smtClean="0"/>
              <a:t>Creative staff-Art director/copy writer</a:t>
            </a:r>
          </a:p>
          <a:p>
            <a:r>
              <a:rPr lang="en-US" dirty="0" smtClean="0"/>
              <a:t>Size </a:t>
            </a:r>
          </a:p>
          <a:p>
            <a:r>
              <a:rPr lang="en-US" dirty="0" smtClean="0"/>
              <a:t>Media Rapport</a:t>
            </a:r>
          </a:p>
          <a:p>
            <a:r>
              <a:rPr lang="en-US" dirty="0" err="1" smtClean="0"/>
              <a:t>Specialisation</a:t>
            </a:r>
            <a:endParaRPr lang="en-US" dirty="0" smtClean="0"/>
          </a:p>
          <a:p>
            <a:r>
              <a:rPr lang="en-US" dirty="0" smtClean="0"/>
              <a:t>Other clients-competitive accounts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82927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Module 2.2 Ad. Agency-client relation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Transparency</a:t>
            </a:r>
          </a:p>
          <a:p>
            <a:r>
              <a:rPr lang="en-US" dirty="0" smtClean="0"/>
              <a:t>Mutual faith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Sorting out differences</a:t>
            </a:r>
          </a:p>
          <a:p>
            <a:r>
              <a:rPr lang="en-US" dirty="0" smtClean="0"/>
              <a:t>Business ethics</a:t>
            </a:r>
          </a:p>
          <a:p>
            <a:r>
              <a:rPr lang="en-US" dirty="0" smtClean="0"/>
              <a:t>Regular supply of funds by the client</a:t>
            </a:r>
          </a:p>
          <a:p>
            <a:r>
              <a:rPr lang="en-US" dirty="0" smtClean="0"/>
              <a:t>Reasonable compensation paid by the client</a:t>
            </a:r>
          </a:p>
          <a:p>
            <a:r>
              <a:rPr lang="en-US" dirty="0" smtClean="0"/>
              <a:t>Qualitative performance by the Agency</a:t>
            </a:r>
          </a:p>
          <a:p>
            <a:r>
              <a:rPr lang="en-US" dirty="0" smtClean="0"/>
              <a:t>Timely performance by the agency</a:t>
            </a:r>
          </a:p>
          <a:p>
            <a:r>
              <a:rPr lang="en-US" dirty="0" smtClean="0"/>
              <a:t>Protecting interest of the client by the agency</a:t>
            </a:r>
          </a:p>
        </p:txBody>
      </p:sp>
    </p:spTree>
    <p:extLst>
      <p:ext uri="{BB962C8B-B14F-4D97-AF65-F5344CB8AC3E}">
        <p14:creationId xmlns:p14="http://schemas.microsoft.com/office/powerpoint/2010/main" val="1123939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124</TotalTime>
  <Words>689</Words>
  <Application>Microsoft Office PowerPoint</Application>
  <PresentationFormat>On-screen Show (4:3)</PresentationFormat>
  <Paragraphs>191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Advertising Sem. III Module 2</vt:lpstr>
      <vt:lpstr>Adverting Agency</vt:lpstr>
      <vt:lpstr>Module 2.1 Ad. Agency</vt:lpstr>
      <vt:lpstr>Ad Agency-Features</vt:lpstr>
      <vt:lpstr>Ad. Agency –Organisational Structure</vt:lpstr>
      <vt:lpstr>Ad Agency-Functions and Sevices</vt:lpstr>
      <vt:lpstr>Ad Agency-Types</vt:lpstr>
      <vt:lpstr>Ad Agency-Selection Criteria</vt:lpstr>
      <vt:lpstr>Module 2.2 Ad. Agency-client relation</vt:lpstr>
      <vt:lpstr>Ad. Agency-Client Turnover</vt:lpstr>
      <vt:lpstr>Ad Agency-Compensation</vt:lpstr>
      <vt:lpstr>Ad. Agency-Creative Pitch</vt:lpstr>
      <vt:lpstr>Creative Pitch-Procedure</vt:lpstr>
      <vt:lpstr>Modules 2.3 Career in Advertising-skills required </vt:lpstr>
      <vt:lpstr>Career Options in Advertising</vt:lpstr>
      <vt:lpstr>Free Lancer as a Career Option in Advertising</vt:lpstr>
      <vt:lpstr>Free Lancer as a Career Option in Advertising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Advertising Sem. III Module 2</dc:title>
  <dc:creator>Windows User</dc:creator>
  <cp:lastModifiedBy>Windows User</cp:lastModifiedBy>
  <cp:revision>18</cp:revision>
  <dcterms:created xsi:type="dcterms:W3CDTF">2020-06-20T04:54:44Z</dcterms:created>
  <dcterms:modified xsi:type="dcterms:W3CDTF">2020-07-01T04:30:34Z</dcterms:modified>
</cp:coreProperties>
</file>