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8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Advertising </a:t>
            </a:r>
            <a:r>
              <a:rPr lang="en-US" dirty="0" err="1" smtClean="0"/>
              <a:t>Sem.III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Module IV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Jayashri</a:t>
            </a:r>
            <a:r>
              <a:rPr lang="en-US" dirty="0" smtClean="0"/>
              <a:t> </a:t>
            </a:r>
            <a:r>
              <a:rPr lang="en-US" dirty="0" err="1" smtClean="0"/>
              <a:t>Kulkarni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26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Securing Action i.e. Demand</a:t>
            </a:r>
          </a:p>
          <a:p>
            <a:r>
              <a:rPr lang="en-US" dirty="0" smtClean="0"/>
              <a:t>Effective closure</a:t>
            </a:r>
          </a:p>
          <a:p>
            <a:r>
              <a:rPr lang="en-US" dirty="0" smtClean="0"/>
              <a:t>Offer for ltd. time</a:t>
            </a:r>
          </a:p>
          <a:p>
            <a:r>
              <a:rPr lang="en-US" dirty="0" smtClean="0"/>
              <a:t>Effective headline- e.g. ‘Buy today’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65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Image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picture of the Brand/perception of the Brand for the target </a:t>
            </a:r>
            <a:r>
              <a:rPr lang="en-US" dirty="0" err="1" smtClean="0"/>
              <a:t>audiance</a:t>
            </a:r>
            <a:r>
              <a:rPr lang="en-US" dirty="0" smtClean="0"/>
              <a:t>, consumers.</a:t>
            </a:r>
          </a:p>
          <a:p>
            <a:r>
              <a:rPr lang="en-US" dirty="0" smtClean="0"/>
              <a:t>Introduced by  David Ogilvy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97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Adverting in Brand Image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Truthful advertising</a:t>
            </a:r>
          </a:p>
          <a:p>
            <a:r>
              <a:rPr lang="en-US" dirty="0" smtClean="0"/>
              <a:t>Ethical/value based advertising</a:t>
            </a:r>
          </a:p>
          <a:p>
            <a:r>
              <a:rPr lang="en-US" dirty="0" smtClean="0"/>
              <a:t>New ideas</a:t>
            </a:r>
          </a:p>
          <a:p>
            <a:r>
              <a:rPr lang="en-US" dirty="0" smtClean="0"/>
              <a:t>Reputed brand personality</a:t>
            </a:r>
          </a:p>
          <a:p>
            <a:r>
              <a:rPr lang="en-US" dirty="0" smtClean="0"/>
              <a:t>Sponsoring classic events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Adverting in Brand Image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media vehicle</a:t>
            </a:r>
          </a:p>
          <a:p>
            <a:r>
              <a:rPr lang="en-US" dirty="0"/>
              <a:t>Healthy competition</a:t>
            </a:r>
          </a:p>
          <a:p>
            <a:r>
              <a:rPr lang="en-US" dirty="0"/>
              <a:t>Social </a:t>
            </a:r>
            <a:r>
              <a:rPr lang="en-US" dirty="0" smtClean="0"/>
              <a:t>message</a:t>
            </a:r>
          </a:p>
          <a:p>
            <a:r>
              <a:rPr lang="en-US" dirty="0" smtClean="0"/>
              <a:t>Sponsoring Public Utility Services</a:t>
            </a:r>
          </a:p>
          <a:p>
            <a:r>
              <a:rPr lang="en-US" dirty="0" smtClean="0"/>
              <a:t>Avoid cheap popularity</a:t>
            </a:r>
          </a:p>
          <a:p>
            <a:r>
              <a:rPr lang="en-US" dirty="0" smtClean="0"/>
              <a:t>Reasonable price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9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Equity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Incremental value of the Brand over its physical assets.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Factors:</a:t>
            </a:r>
          </a:p>
          <a:p>
            <a:r>
              <a:rPr lang="en-US" dirty="0" smtClean="0"/>
              <a:t>Brand Association</a:t>
            </a:r>
          </a:p>
          <a:p>
            <a:r>
              <a:rPr lang="en-US" dirty="0" smtClean="0"/>
              <a:t>Positioning</a:t>
            </a:r>
          </a:p>
          <a:p>
            <a:r>
              <a:rPr lang="en-US" dirty="0" smtClean="0"/>
              <a:t>Brand Image</a:t>
            </a:r>
          </a:p>
          <a:p>
            <a:r>
              <a:rPr lang="en-US" dirty="0" smtClean="0"/>
              <a:t>Brand Loyalty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64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deciding Brand Equity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 of </a:t>
            </a:r>
            <a:r>
              <a:rPr lang="en-US" dirty="0" smtClean="0"/>
              <a:t>satisfaction</a:t>
            </a:r>
          </a:p>
          <a:p>
            <a:r>
              <a:rPr lang="en-US" dirty="0" smtClean="0"/>
              <a:t>Perceived quality</a:t>
            </a:r>
            <a:endParaRPr lang="en-US" dirty="0"/>
          </a:p>
          <a:p>
            <a:r>
              <a:rPr lang="en-US" dirty="0" smtClean="0"/>
              <a:t>Reputation</a:t>
            </a:r>
          </a:p>
          <a:p>
            <a:r>
              <a:rPr lang="en-US" dirty="0" smtClean="0"/>
              <a:t>After Sales Service</a:t>
            </a:r>
          </a:p>
          <a:p>
            <a:r>
              <a:rPr lang="en-US" dirty="0" smtClean="0"/>
              <a:t>Brand Ambassador</a:t>
            </a:r>
          </a:p>
          <a:p>
            <a:r>
              <a:rPr lang="en-US" dirty="0" smtClean="0"/>
              <a:t>Patent</a:t>
            </a:r>
          </a:p>
          <a:p>
            <a:r>
              <a:rPr lang="en-US" dirty="0" smtClean="0"/>
              <a:t>Logo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34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Crisis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Negative issues about  the Brand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Reduction in demand of the product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Brand reputation affected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Negative Brand Image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Controversies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Complaints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Negative messages on social media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Legal action against the Brand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91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Brand Crisis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 out the reason by appointing a Committee</a:t>
            </a:r>
          </a:p>
          <a:p>
            <a:r>
              <a:rPr lang="en-US" dirty="0" smtClean="0"/>
              <a:t>Corrective action</a:t>
            </a:r>
          </a:p>
          <a:p>
            <a:r>
              <a:rPr lang="en-US" dirty="0" smtClean="0"/>
              <a:t>Call back of products</a:t>
            </a:r>
          </a:p>
          <a:p>
            <a:r>
              <a:rPr lang="en-US" dirty="0" smtClean="0"/>
              <a:t>Public Relations Campaign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Brand Ambassador for positive message</a:t>
            </a:r>
          </a:p>
          <a:p>
            <a:r>
              <a:rPr lang="en-US" dirty="0" smtClean="0"/>
              <a:t>Good media relations</a:t>
            </a:r>
          </a:p>
          <a:p>
            <a:r>
              <a:rPr lang="en-US" dirty="0" smtClean="0"/>
              <a:t>Compensation for loss to buyers</a:t>
            </a:r>
          </a:p>
          <a:p>
            <a:r>
              <a:rPr lang="en-US" dirty="0" smtClean="0"/>
              <a:t>Personal </a:t>
            </a:r>
            <a:r>
              <a:rPr lang="en-US" dirty="0" err="1" smtClean="0"/>
              <a:t>counsellors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71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Illiterate population</a:t>
            </a:r>
            <a:endParaRPr lang="en-US" dirty="0"/>
          </a:p>
          <a:p>
            <a:r>
              <a:rPr lang="en-US" dirty="0"/>
              <a:t>Less consumption power</a:t>
            </a:r>
          </a:p>
          <a:p>
            <a:r>
              <a:rPr lang="en-US" dirty="0" smtClean="0"/>
              <a:t>Consumption pattern- </a:t>
            </a:r>
            <a:r>
              <a:rPr lang="en-US" dirty="0"/>
              <a:t>different than Urban population</a:t>
            </a:r>
          </a:p>
          <a:p>
            <a:r>
              <a:rPr lang="en-US" dirty="0"/>
              <a:t>Different life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Image/Role  of women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18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4.2 Special Purpose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Rural Adverting: Ad. In Villages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Features of rural advertising</a:t>
            </a:r>
          </a:p>
          <a:p>
            <a:r>
              <a:rPr lang="en-US" dirty="0" smtClean="0"/>
              <a:t>Large population</a:t>
            </a:r>
          </a:p>
          <a:p>
            <a:r>
              <a:rPr lang="en-US" dirty="0" smtClean="0"/>
              <a:t>Wide spread-scattered </a:t>
            </a:r>
          </a:p>
          <a:p>
            <a:r>
              <a:rPr lang="en-US" dirty="0" smtClean="0"/>
              <a:t>Diversified population: Language, culture, beliefs</a:t>
            </a:r>
          </a:p>
          <a:p>
            <a:r>
              <a:rPr lang="en-US" dirty="0" smtClean="0"/>
              <a:t>Remote areas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62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Brand Building and Special Purpose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Brand Building: Communication </a:t>
            </a:r>
            <a:r>
              <a:rPr lang="en-US" dirty="0" err="1" smtClean="0"/>
              <a:t>Process,A</a:t>
            </a:r>
            <a:r>
              <a:rPr lang="en-US" dirty="0" smtClean="0"/>
              <a:t> IDA, Role of advertising in developing Brand Image, Brand Equity, and managing Brand Crisis.</a:t>
            </a:r>
          </a:p>
          <a:p>
            <a:r>
              <a:rPr lang="en-US" dirty="0" smtClean="0"/>
              <a:t>Special purpose Advertising: Rural Advertising, Political Advertising, </a:t>
            </a:r>
            <a:r>
              <a:rPr lang="en-US" dirty="0" err="1" smtClean="0"/>
              <a:t>AdvocacyAdvertising</a:t>
            </a:r>
            <a:r>
              <a:rPr lang="en-US" dirty="0" smtClean="0"/>
              <a:t>, Corporate Image Advertising, Green Advertising</a:t>
            </a:r>
          </a:p>
          <a:p>
            <a:r>
              <a:rPr lang="en-US" dirty="0" smtClean="0"/>
              <a:t>Trends in Advertising: </a:t>
            </a:r>
            <a:r>
              <a:rPr lang="en-US" dirty="0" err="1" smtClean="0"/>
              <a:t>Media,Ad.spendings</a:t>
            </a:r>
            <a:r>
              <a:rPr lang="en-US" dirty="0" smtClean="0"/>
              <a:t>, Execution of Ad.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22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Features:</a:t>
            </a:r>
          </a:p>
          <a:p>
            <a:r>
              <a:rPr lang="en-US" dirty="0" smtClean="0"/>
              <a:t>Traditional media- dance, drama, festivals</a:t>
            </a:r>
          </a:p>
          <a:p>
            <a:r>
              <a:rPr lang="en-US" dirty="0" smtClean="0"/>
              <a:t>Media suitable to local culture</a:t>
            </a:r>
          </a:p>
          <a:p>
            <a:r>
              <a:rPr lang="en-US" dirty="0" smtClean="0"/>
              <a:t>Sponsoring special events </a:t>
            </a:r>
          </a:p>
          <a:p>
            <a:r>
              <a:rPr lang="en-US" dirty="0" smtClean="0"/>
              <a:t>Exhibition, trade fairs</a:t>
            </a:r>
          </a:p>
          <a:p>
            <a:r>
              <a:rPr lang="en-US" dirty="0" smtClean="0"/>
              <a:t>Weekly bazars</a:t>
            </a:r>
          </a:p>
          <a:p>
            <a:r>
              <a:rPr lang="en-US" dirty="0" smtClean="0"/>
              <a:t>Show n tell strategy-Demonstration</a:t>
            </a:r>
          </a:p>
          <a:p>
            <a:r>
              <a:rPr lang="en-US" dirty="0" smtClean="0"/>
              <a:t>Posters, hoardings</a:t>
            </a:r>
          </a:p>
          <a:p>
            <a:r>
              <a:rPr lang="en-US" dirty="0" smtClean="0"/>
              <a:t>Local language</a:t>
            </a:r>
          </a:p>
          <a:p>
            <a:r>
              <a:rPr lang="en-US" dirty="0" smtClean="0"/>
              <a:t>Mass media like TV, Radio, Internet </a:t>
            </a:r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6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Strategies:</a:t>
            </a:r>
          </a:p>
          <a:p>
            <a:r>
              <a:rPr lang="en-US" dirty="0"/>
              <a:t> </a:t>
            </a:r>
            <a:r>
              <a:rPr lang="en-US" dirty="0" smtClean="0"/>
              <a:t>Show  N Tell strategy</a:t>
            </a:r>
          </a:p>
          <a:p>
            <a:r>
              <a:rPr lang="en-US" dirty="0" smtClean="0"/>
              <a:t>Product Demonstration strategy</a:t>
            </a:r>
          </a:p>
          <a:p>
            <a:r>
              <a:rPr lang="en-US" dirty="0" smtClean="0"/>
              <a:t>Participatory strategy</a:t>
            </a:r>
          </a:p>
          <a:p>
            <a:r>
              <a:rPr lang="en-US" dirty="0" smtClean="0"/>
              <a:t>Influential person in the village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02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Meaning:</a:t>
            </a:r>
          </a:p>
          <a:p>
            <a:r>
              <a:rPr lang="en-US" dirty="0" smtClean="0"/>
              <a:t>By political party</a:t>
            </a:r>
          </a:p>
          <a:p>
            <a:r>
              <a:rPr lang="en-US" dirty="0" smtClean="0"/>
              <a:t>By political leaders</a:t>
            </a:r>
          </a:p>
          <a:p>
            <a:r>
              <a:rPr lang="en-US" dirty="0" smtClean="0"/>
              <a:t>During election</a:t>
            </a:r>
          </a:p>
          <a:p>
            <a:r>
              <a:rPr lang="en-US" dirty="0" smtClean="0"/>
              <a:t>In normal course</a:t>
            </a:r>
          </a:p>
          <a:p>
            <a:r>
              <a:rPr lang="en-US" dirty="0" smtClean="0"/>
              <a:t>For developing reputation for party/leader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52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Media—mass media, local media depending upon target audience</a:t>
            </a:r>
          </a:p>
          <a:p>
            <a:r>
              <a:rPr lang="en-US" dirty="0" smtClean="0"/>
              <a:t>Posters, hoardings, hand bills</a:t>
            </a:r>
          </a:p>
          <a:p>
            <a:r>
              <a:rPr lang="en-US" dirty="0" smtClean="0"/>
              <a:t>Large in size, bold letters</a:t>
            </a:r>
          </a:p>
          <a:p>
            <a:r>
              <a:rPr lang="en-US" dirty="0" smtClean="0"/>
              <a:t>Best wishes, public services</a:t>
            </a:r>
          </a:p>
          <a:p>
            <a:r>
              <a:rPr lang="en-US" dirty="0" smtClean="0"/>
              <a:t>Social advertising-awareness</a:t>
            </a:r>
          </a:p>
          <a:p>
            <a:r>
              <a:rPr lang="en-US" dirty="0" smtClean="0"/>
              <a:t>Achievements of the party/leader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01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881310" cy="801136"/>
          </a:xfrm>
        </p:spPr>
        <p:txBody>
          <a:bodyPr/>
          <a:lstStyle/>
          <a:p>
            <a:r>
              <a:rPr lang="en-US" dirty="0" smtClean="0"/>
              <a:t>Advocacy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Corporate advertising</a:t>
            </a:r>
          </a:p>
          <a:p>
            <a:r>
              <a:rPr lang="en-US" dirty="0" smtClean="0"/>
              <a:t>Aggressive</a:t>
            </a:r>
          </a:p>
          <a:p>
            <a:r>
              <a:rPr lang="en-US" dirty="0" smtClean="0"/>
              <a:t>In controversial situation</a:t>
            </a:r>
          </a:p>
          <a:p>
            <a:r>
              <a:rPr lang="en-US" dirty="0" smtClean="0"/>
              <a:t>Pleading for a reason</a:t>
            </a:r>
          </a:p>
          <a:p>
            <a:r>
              <a:rPr lang="en-US" dirty="0" smtClean="0"/>
              <a:t>Rectifies the adverse/negative image /thought</a:t>
            </a:r>
          </a:p>
          <a:p>
            <a:r>
              <a:rPr lang="en-US" dirty="0" smtClean="0"/>
              <a:t>E.g. noodles </a:t>
            </a:r>
            <a:r>
              <a:rPr lang="en-US" dirty="0"/>
              <a:t>C</a:t>
            </a:r>
            <a:r>
              <a:rPr lang="en-US" dirty="0" smtClean="0"/>
              <a:t>adbury chocolate advt.,</a:t>
            </a:r>
          </a:p>
          <a:p>
            <a:r>
              <a:rPr lang="en-US" dirty="0" smtClean="0"/>
              <a:t>Maggi noodles advt.</a:t>
            </a:r>
          </a:p>
          <a:p>
            <a:r>
              <a:rPr lang="en-US" dirty="0" smtClean="0"/>
              <a:t>Mass media</a:t>
            </a:r>
          </a:p>
          <a:p>
            <a:r>
              <a:rPr lang="en-US" dirty="0" smtClean="0"/>
              <a:t>Celebrity advertising</a:t>
            </a:r>
          </a:p>
          <a:p>
            <a:r>
              <a:rPr lang="en-US" dirty="0" smtClean="0"/>
              <a:t>Convincing</a:t>
            </a:r>
          </a:p>
          <a:p>
            <a:r>
              <a:rPr lang="en-US" dirty="0" smtClean="0"/>
              <a:t>Regaining reputation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34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Image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advertising</a:t>
            </a:r>
          </a:p>
          <a:p>
            <a:r>
              <a:rPr lang="en-US" dirty="0" smtClean="0"/>
              <a:t>Reputation of company/</a:t>
            </a:r>
            <a:r>
              <a:rPr lang="en-US" dirty="0" err="1" smtClean="0"/>
              <a:t>organisation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 of a product/brand</a:t>
            </a:r>
          </a:p>
          <a:p>
            <a:r>
              <a:rPr lang="en-US" dirty="0" smtClean="0"/>
              <a:t>Mass media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12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Image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of developing institutional reputation through advertising</a:t>
            </a:r>
          </a:p>
          <a:p>
            <a:r>
              <a:rPr lang="en-US" dirty="0" smtClean="0"/>
              <a:t>R 7 D activity</a:t>
            </a:r>
          </a:p>
          <a:p>
            <a:r>
              <a:rPr lang="en-US" dirty="0" smtClean="0"/>
              <a:t>Public service advt.</a:t>
            </a:r>
          </a:p>
          <a:p>
            <a:r>
              <a:rPr lang="en-US" dirty="0" smtClean="0"/>
              <a:t>Sponsoring cultural/social events</a:t>
            </a:r>
          </a:p>
          <a:p>
            <a:r>
              <a:rPr lang="en-US" dirty="0" smtClean="0"/>
              <a:t>Value based advertising</a:t>
            </a:r>
          </a:p>
          <a:p>
            <a:r>
              <a:rPr lang="en-US" dirty="0" smtClean="0"/>
              <a:t>Innovative advertising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83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for green products</a:t>
            </a:r>
          </a:p>
          <a:p>
            <a:r>
              <a:rPr lang="en-US" dirty="0" smtClean="0"/>
              <a:t>Eco friendly products</a:t>
            </a:r>
          </a:p>
          <a:p>
            <a:r>
              <a:rPr lang="en-US" dirty="0" smtClean="0"/>
              <a:t>Awareness about eco friendly life style</a:t>
            </a:r>
          </a:p>
          <a:p>
            <a:r>
              <a:rPr lang="en-US" dirty="0" smtClean="0"/>
              <a:t>Advertising eco friendly systems</a:t>
            </a:r>
          </a:p>
          <a:p>
            <a:r>
              <a:rPr lang="en-US" dirty="0" smtClean="0"/>
              <a:t>Need for the 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25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Contents:</a:t>
            </a:r>
          </a:p>
          <a:p>
            <a:r>
              <a:rPr lang="en-US" dirty="0" smtClean="0"/>
              <a:t>Chemical free input of products</a:t>
            </a:r>
          </a:p>
          <a:p>
            <a:r>
              <a:rPr lang="en-US" dirty="0" smtClean="0"/>
              <a:t>VOC –free products: Volatile Organic Compounds</a:t>
            </a:r>
          </a:p>
          <a:p>
            <a:r>
              <a:rPr lang="en-US" dirty="0" smtClean="0"/>
              <a:t>Non toxic products</a:t>
            </a:r>
          </a:p>
          <a:p>
            <a:r>
              <a:rPr lang="en-US" dirty="0" smtClean="0"/>
              <a:t>Ozone friendly products</a:t>
            </a:r>
          </a:p>
          <a:p>
            <a:r>
              <a:rPr lang="en-US" dirty="0" smtClean="0"/>
              <a:t>Biodegradable</a:t>
            </a:r>
          </a:p>
          <a:p>
            <a:r>
              <a:rPr lang="en-US" dirty="0" smtClean="0"/>
              <a:t>Recycled/recyclable products</a:t>
            </a:r>
          </a:p>
          <a:p>
            <a:r>
              <a:rPr lang="en-US" dirty="0" smtClean="0"/>
              <a:t>Carbon offset claims</a:t>
            </a:r>
          </a:p>
          <a:p>
            <a:r>
              <a:rPr lang="en-US" smtClean="0"/>
              <a:t>Renewable claims: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49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Trends in Media</a:t>
            </a:r>
          </a:p>
          <a:p>
            <a:r>
              <a:rPr lang="en-US" dirty="0" smtClean="0"/>
              <a:t>Trends in Spending</a:t>
            </a:r>
          </a:p>
          <a:p>
            <a:r>
              <a:rPr lang="en-US" dirty="0" smtClean="0"/>
              <a:t>Trends in Agencies</a:t>
            </a:r>
          </a:p>
          <a:p>
            <a:r>
              <a:rPr lang="en-US" dirty="0" smtClean="0"/>
              <a:t>Trends in Execution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768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4.1 Brand Building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: Any Name sign, symbol or slogan given</a:t>
            </a:r>
          </a:p>
          <a:p>
            <a:pPr marL="0" indent="0">
              <a:buNone/>
            </a:pPr>
            <a:r>
              <a:rPr lang="en-US" dirty="0" smtClean="0"/>
              <a:t>to a product/service for it’s distinct identity in Market.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Nirma,Philips,LIC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56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Media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Convergence: TV and Internet</a:t>
            </a:r>
          </a:p>
          <a:p>
            <a:r>
              <a:rPr lang="en-US" dirty="0" smtClean="0"/>
              <a:t>Interactive:  </a:t>
            </a:r>
            <a:r>
              <a:rPr lang="en-US" dirty="0" err="1" smtClean="0"/>
              <a:t>e.g.oll</a:t>
            </a:r>
            <a:r>
              <a:rPr lang="en-US" dirty="0" smtClean="0"/>
              <a:t> free no.</a:t>
            </a:r>
          </a:p>
          <a:p>
            <a:r>
              <a:rPr lang="en-US" dirty="0" smtClean="0"/>
              <a:t>Non traditional media: </a:t>
            </a:r>
          </a:p>
          <a:p>
            <a:r>
              <a:rPr lang="en-US" dirty="0" smtClean="0"/>
              <a:t>Audience tracking:</a:t>
            </a:r>
          </a:p>
          <a:p>
            <a:r>
              <a:rPr lang="en-US" dirty="0" smtClean="0"/>
              <a:t>Unbundling of services: </a:t>
            </a:r>
            <a:r>
              <a:rPr lang="en-US" dirty="0" err="1" smtClean="0"/>
              <a:t>specialised</a:t>
            </a:r>
            <a:r>
              <a:rPr lang="en-US" dirty="0" smtClean="0"/>
              <a:t> agencies</a:t>
            </a:r>
          </a:p>
          <a:p>
            <a:r>
              <a:rPr lang="en-US" dirty="0" smtClean="0"/>
              <a:t>Internet media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2323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spending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T.V.growth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Print media growth</a:t>
            </a:r>
          </a:p>
          <a:p>
            <a:r>
              <a:rPr lang="en-US" dirty="0" smtClean="0"/>
              <a:t>Digital media</a:t>
            </a:r>
          </a:p>
          <a:p>
            <a:r>
              <a:rPr lang="en-US" dirty="0" smtClean="0"/>
              <a:t>Outdoor media growth</a:t>
            </a:r>
          </a:p>
          <a:p>
            <a:r>
              <a:rPr lang="en-US" dirty="0" smtClean="0"/>
              <a:t>Radio growth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1577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Ad. agencies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agencies</a:t>
            </a:r>
          </a:p>
          <a:p>
            <a:r>
              <a:rPr lang="en-US" dirty="0" smtClean="0"/>
              <a:t>Media buying agencies</a:t>
            </a:r>
          </a:p>
          <a:p>
            <a:r>
              <a:rPr lang="en-US" dirty="0" smtClean="0"/>
              <a:t>Niche marketing</a:t>
            </a:r>
          </a:p>
          <a:p>
            <a:r>
              <a:rPr lang="en-US" dirty="0" smtClean="0"/>
              <a:t>Less </a:t>
            </a:r>
            <a:r>
              <a:rPr lang="en-US" dirty="0" err="1" smtClean="0"/>
              <a:t>investmen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8184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execution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streaming: FB live</a:t>
            </a:r>
          </a:p>
          <a:p>
            <a:r>
              <a:rPr lang="en-US" dirty="0" err="1" smtClean="0"/>
              <a:t>Partcipation</a:t>
            </a:r>
            <a:endParaRPr lang="en-US" dirty="0" smtClean="0"/>
          </a:p>
          <a:p>
            <a:r>
              <a:rPr lang="en-US" dirty="0" smtClean="0"/>
              <a:t>Show N Tell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Augmented reality</a:t>
            </a:r>
          </a:p>
          <a:p>
            <a:r>
              <a:rPr lang="en-US" dirty="0" smtClean="0"/>
              <a:t>Virtual reality: e.g. </a:t>
            </a:r>
            <a:r>
              <a:rPr lang="en-US" dirty="0" err="1" smtClean="0"/>
              <a:t>pokemon</a:t>
            </a:r>
            <a:r>
              <a:rPr lang="en-US" smtClean="0"/>
              <a:t>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2582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Explain how Advertising is a communication process?</a:t>
            </a:r>
          </a:p>
          <a:p>
            <a:r>
              <a:rPr lang="en-US" dirty="0" smtClean="0"/>
              <a:t>Describe AIDA  formula for effective advertising.</a:t>
            </a:r>
          </a:p>
          <a:p>
            <a:r>
              <a:rPr lang="en-US" dirty="0" smtClean="0"/>
              <a:t>What do you mean by Brand image? What are the factors responsible to develop brand image?</a:t>
            </a:r>
          </a:p>
          <a:p>
            <a:r>
              <a:rPr lang="en-US" dirty="0" smtClean="0"/>
              <a:t>Explain the concept Brand Equity.</a:t>
            </a:r>
          </a:p>
          <a:p>
            <a:r>
              <a:rPr lang="en-US" dirty="0" smtClean="0"/>
              <a:t>What are the factors influencing Brand Equity?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0197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Questions—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805108" cy="3962400"/>
          </a:xfrm>
        </p:spPr>
        <p:txBody>
          <a:bodyPr/>
          <a:lstStyle/>
          <a:p>
            <a:r>
              <a:rPr lang="en-US" dirty="0" smtClean="0"/>
              <a:t>Define,’ Brand Crisis’. Mention various strategies for managing brand crisis.</a:t>
            </a:r>
          </a:p>
          <a:p>
            <a:r>
              <a:rPr lang="en-US" dirty="0" smtClean="0"/>
              <a:t>Write a note on Rural advertising.</a:t>
            </a:r>
          </a:p>
          <a:p>
            <a:r>
              <a:rPr lang="en-US" dirty="0"/>
              <a:t>Write a note on </a:t>
            </a:r>
            <a:r>
              <a:rPr lang="en-US" dirty="0" smtClean="0"/>
              <a:t>Political </a:t>
            </a:r>
            <a:r>
              <a:rPr lang="en-US" dirty="0"/>
              <a:t>advertising</a:t>
            </a:r>
            <a:r>
              <a:rPr lang="en-US" dirty="0" smtClean="0"/>
              <a:t>.</a:t>
            </a:r>
          </a:p>
          <a:p>
            <a:r>
              <a:rPr lang="en-US" dirty="0"/>
              <a:t>Write a note on </a:t>
            </a:r>
            <a:r>
              <a:rPr lang="en-US" dirty="0" smtClean="0"/>
              <a:t>Advocacy </a:t>
            </a:r>
            <a:r>
              <a:rPr lang="en-US" dirty="0"/>
              <a:t>advertising</a:t>
            </a:r>
            <a:r>
              <a:rPr lang="en-US" dirty="0" smtClean="0"/>
              <a:t>.</a:t>
            </a:r>
          </a:p>
          <a:p>
            <a:r>
              <a:rPr lang="en-US" dirty="0"/>
              <a:t>Write a note on </a:t>
            </a:r>
            <a:r>
              <a:rPr lang="en-US" dirty="0" smtClean="0"/>
              <a:t>Corporate image </a:t>
            </a:r>
            <a:r>
              <a:rPr lang="en-US" dirty="0"/>
              <a:t>advertising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7786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Questions….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/>
          <a:lstStyle/>
          <a:p>
            <a:r>
              <a:rPr lang="en-US" dirty="0"/>
              <a:t>Write a note on ‘Pro bono’ advertising.</a:t>
            </a:r>
          </a:p>
          <a:p>
            <a:r>
              <a:rPr lang="en-US" dirty="0"/>
              <a:t>Write a note on Green advertising.</a:t>
            </a:r>
          </a:p>
          <a:p>
            <a:r>
              <a:rPr lang="en-US" dirty="0" smtClean="0"/>
              <a:t>Explain various recent trends in Media.</a:t>
            </a:r>
          </a:p>
          <a:p>
            <a:r>
              <a:rPr lang="en-US" dirty="0" smtClean="0"/>
              <a:t>What recent trends you observe under Ad Agencies?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298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Ad. As a mass communication process.</a:t>
            </a:r>
          </a:p>
          <a:p>
            <a:r>
              <a:rPr lang="en-US" dirty="0" smtClean="0"/>
              <a:t>Mass Media</a:t>
            </a:r>
          </a:p>
          <a:p>
            <a:r>
              <a:rPr lang="en-US" dirty="0" smtClean="0"/>
              <a:t>All elements of communication process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9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Ad. As a communication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Sender: Advertiser</a:t>
            </a:r>
          </a:p>
          <a:p>
            <a:r>
              <a:rPr lang="en-US" dirty="0" smtClean="0"/>
              <a:t>Channel: Media</a:t>
            </a:r>
          </a:p>
          <a:p>
            <a:r>
              <a:rPr lang="en-US" dirty="0" smtClean="0"/>
              <a:t>Receiver: Target audience</a:t>
            </a:r>
          </a:p>
          <a:p>
            <a:r>
              <a:rPr lang="en-US" dirty="0" smtClean="0"/>
              <a:t>Message: Advertisement</a:t>
            </a:r>
          </a:p>
          <a:p>
            <a:r>
              <a:rPr lang="en-US" dirty="0" smtClean="0"/>
              <a:t>Encoding: Branding</a:t>
            </a:r>
          </a:p>
          <a:p>
            <a:r>
              <a:rPr lang="en-US" dirty="0" smtClean="0"/>
              <a:t>De-coding: Brand Image, equity</a:t>
            </a:r>
          </a:p>
          <a:p>
            <a:r>
              <a:rPr lang="en-US" dirty="0" smtClean="0"/>
              <a:t>Barriers: Language, technical/other problems</a:t>
            </a:r>
          </a:p>
          <a:p>
            <a:r>
              <a:rPr lang="en-US" dirty="0" smtClean="0"/>
              <a:t>Feedback: Increase in demand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46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for creating and developing effective Advertisement.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E.K.Strong</a:t>
            </a:r>
            <a:endParaRPr lang="en-US" dirty="0" smtClean="0"/>
          </a:p>
          <a:p>
            <a:r>
              <a:rPr lang="en-US" dirty="0" smtClean="0"/>
              <a:t>A: Attracting attention</a:t>
            </a:r>
          </a:p>
          <a:p>
            <a:r>
              <a:rPr lang="en-US" dirty="0" smtClean="0"/>
              <a:t>I: Arousing Interest</a:t>
            </a:r>
          </a:p>
          <a:p>
            <a:r>
              <a:rPr lang="en-US" dirty="0" smtClean="0"/>
              <a:t>D: Creating Desire</a:t>
            </a:r>
          </a:p>
          <a:p>
            <a:r>
              <a:rPr lang="en-US" dirty="0"/>
              <a:t>A</a:t>
            </a:r>
            <a:r>
              <a:rPr lang="en-US" dirty="0" smtClean="0"/>
              <a:t>: Securing Action i.e. demand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69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Attracting Attention:</a:t>
            </a:r>
          </a:p>
          <a:p>
            <a:r>
              <a:rPr lang="en-US" dirty="0" smtClean="0"/>
              <a:t>Effective media vehicle</a:t>
            </a:r>
          </a:p>
          <a:p>
            <a:r>
              <a:rPr lang="en-US" dirty="0" smtClean="0"/>
              <a:t>Glamorous </a:t>
            </a:r>
          </a:p>
          <a:p>
            <a:r>
              <a:rPr lang="en-US" dirty="0" smtClean="0"/>
              <a:t>Heavy advertising</a:t>
            </a:r>
          </a:p>
          <a:p>
            <a:r>
              <a:rPr lang="en-US" dirty="0" smtClean="0"/>
              <a:t>Bursting strategy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Illustration</a:t>
            </a:r>
          </a:p>
          <a:p>
            <a:r>
              <a:rPr lang="en-US" dirty="0" smtClean="0"/>
              <a:t>Slogan</a:t>
            </a:r>
          </a:p>
          <a:p>
            <a:r>
              <a:rPr lang="en-US" dirty="0" smtClean="0"/>
              <a:t>Jingles</a:t>
            </a:r>
          </a:p>
          <a:p>
            <a:r>
              <a:rPr lang="en-US" dirty="0" smtClean="0"/>
              <a:t>Cartoons/humorous copy</a:t>
            </a:r>
          </a:p>
          <a:p>
            <a:r>
              <a:rPr lang="en-US" dirty="0" smtClean="0"/>
              <a:t>Colorful hoardings/posters</a:t>
            </a:r>
          </a:p>
          <a:p>
            <a:r>
              <a:rPr lang="en-US" dirty="0" smtClean="0"/>
              <a:t>Good Layout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41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Arousing Interest:</a:t>
            </a:r>
          </a:p>
          <a:p>
            <a:r>
              <a:rPr lang="en-US" dirty="0" smtClean="0"/>
              <a:t>Proper buying motives</a:t>
            </a:r>
          </a:p>
          <a:p>
            <a:r>
              <a:rPr lang="en-US" dirty="0" smtClean="0"/>
              <a:t>USP</a:t>
            </a:r>
          </a:p>
          <a:p>
            <a:r>
              <a:rPr lang="en-US" dirty="0" smtClean="0"/>
              <a:t>Positioning</a:t>
            </a:r>
          </a:p>
          <a:p>
            <a:r>
              <a:rPr lang="en-US" dirty="0" smtClean="0"/>
              <a:t>Actual use of the product</a:t>
            </a:r>
          </a:p>
          <a:p>
            <a:r>
              <a:rPr lang="en-US" dirty="0" smtClean="0"/>
              <a:t>Involvement of audience</a:t>
            </a:r>
          </a:p>
          <a:p>
            <a:r>
              <a:rPr lang="en-US" dirty="0" smtClean="0"/>
              <a:t>Situations</a:t>
            </a:r>
          </a:p>
          <a:p>
            <a:r>
              <a:rPr lang="en-US" dirty="0" smtClean="0"/>
              <a:t>Value based Ad.</a:t>
            </a:r>
          </a:p>
          <a:p>
            <a:r>
              <a:rPr lang="en-US" dirty="0" smtClean="0"/>
              <a:t>Festivals/cultural touch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91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Creating Desire:</a:t>
            </a:r>
          </a:p>
          <a:p>
            <a:r>
              <a:rPr lang="en-US" dirty="0" smtClean="0"/>
              <a:t>Utility </a:t>
            </a:r>
          </a:p>
          <a:p>
            <a:r>
              <a:rPr lang="en-US" dirty="0" smtClean="0"/>
              <a:t>Guaranty/warranty</a:t>
            </a:r>
          </a:p>
          <a:p>
            <a:r>
              <a:rPr lang="en-US" dirty="0" smtClean="0"/>
              <a:t>Gifts/discounts/offers</a:t>
            </a:r>
          </a:p>
          <a:p>
            <a:r>
              <a:rPr lang="en-US" dirty="0" smtClean="0"/>
              <a:t>Reputation</a:t>
            </a:r>
          </a:p>
          <a:p>
            <a:r>
              <a:rPr lang="en-US" dirty="0" smtClean="0"/>
              <a:t>Evidences</a:t>
            </a:r>
          </a:p>
          <a:p>
            <a:r>
              <a:rPr lang="en-US" dirty="0" smtClean="0"/>
              <a:t>After sale service</a:t>
            </a:r>
          </a:p>
          <a:p>
            <a:r>
              <a:rPr lang="en-US" dirty="0" smtClean="0"/>
              <a:t>Money back guaranty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5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</TotalTime>
  <Words>963</Words>
  <Application>Microsoft Office PowerPoint</Application>
  <PresentationFormat>On-screen Show (4:3)</PresentationFormat>
  <Paragraphs>261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Austin</vt:lpstr>
      <vt:lpstr>Advertising Sem.III Module IV</vt:lpstr>
      <vt:lpstr>Brand Building and Special Purpose Advertising</vt:lpstr>
      <vt:lpstr>Module 4.1 Brand Building</vt:lpstr>
      <vt:lpstr>Communication process</vt:lpstr>
      <vt:lpstr>Ad. As a communication process</vt:lpstr>
      <vt:lpstr>AIDA</vt:lpstr>
      <vt:lpstr>AIDA</vt:lpstr>
      <vt:lpstr>AIDA</vt:lpstr>
      <vt:lpstr>AIDA</vt:lpstr>
      <vt:lpstr>AIDA</vt:lpstr>
      <vt:lpstr>Brand Image</vt:lpstr>
      <vt:lpstr>Role of Adverting in Brand Image</vt:lpstr>
      <vt:lpstr>Role of Adverting in Brand Image</vt:lpstr>
      <vt:lpstr>Brand Equity</vt:lpstr>
      <vt:lpstr>Factors deciding Brand Equity</vt:lpstr>
      <vt:lpstr>Brand Crisis</vt:lpstr>
      <vt:lpstr>Management of Brand Crisis</vt:lpstr>
      <vt:lpstr>Rural Advertising</vt:lpstr>
      <vt:lpstr>4.2 Special Purpose Advertising</vt:lpstr>
      <vt:lpstr>Rural Advertising</vt:lpstr>
      <vt:lpstr>Rural Advertising</vt:lpstr>
      <vt:lpstr>Political Advertising</vt:lpstr>
      <vt:lpstr>Political Advertising</vt:lpstr>
      <vt:lpstr>Advocacy Advertising</vt:lpstr>
      <vt:lpstr>Corporate Image advertising</vt:lpstr>
      <vt:lpstr>Corporate Image advertising</vt:lpstr>
      <vt:lpstr>Green Advertising</vt:lpstr>
      <vt:lpstr>Green Advertising</vt:lpstr>
      <vt:lpstr>Trends in Advertising</vt:lpstr>
      <vt:lpstr>Trends in Media</vt:lpstr>
      <vt:lpstr>Trends in spending</vt:lpstr>
      <vt:lpstr>Trends in Ad. agencies</vt:lpstr>
      <vt:lpstr>Trends in execution</vt:lpstr>
      <vt:lpstr>Questions</vt:lpstr>
      <vt:lpstr>Questions—contd…</vt:lpstr>
      <vt:lpstr>Questions….Contd…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Sem.III Module IV</dc:title>
  <dc:creator>Acer</dc:creator>
  <cp:lastModifiedBy>Windows User</cp:lastModifiedBy>
  <cp:revision>17</cp:revision>
  <dcterms:created xsi:type="dcterms:W3CDTF">2006-08-16T00:00:00Z</dcterms:created>
  <dcterms:modified xsi:type="dcterms:W3CDTF">2020-07-09T03:23:35Z</dcterms:modified>
</cp:coreProperties>
</file>